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14"/>
  </p:notesMasterIdLst>
  <p:sldIdLst>
    <p:sldId id="259" r:id="rId4"/>
    <p:sldId id="298" r:id="rId5"/>
    <p:sldId id="299" r:id="rId6"/>
    <p:sldId id="302" r:id="rId7"/>
    <p:sldId id="308" r:id="rId8"/>
    <p:sldId id="309" r:id="rId9"/>
    <p:sldId id="310" r:id="rId10"/>
    <p:sldId id="311" r:id="rId11"/>
    <p:sldId id="314" r:id="rId12"/>
    <p:sldId id="31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5" autoAdjust="0"/>
  </p:normalViewPr>
  <p:slideViewPr>
    <p:cSldViewPr snapToGrid="0">
      <p:cViewPr varScale="1">
        <p:scale>
          <a:sx n="75" d="100"/>
          <a:sy n="75" d="100"/>
        </p:scale>
        <p:origin x="87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99C26-0729-4F5C-8ACA-3F84A203D5CC}" type="datetimeFigureOut">
              <a:rPr lang="pt-PT" smtClean="0"/>
              <a:t>31/01/2022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8E75A-D79A-4D6A-9C59-ABEE4A139B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269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5DE8-6F7D-4EC8-8BA2-F758E5EEA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52667-282D-42EB-A295-E9B4224DB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557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0B11-726F-40B0-BF01-BA30A1BB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A62C7-DBC9-44DD-BFCC-53CE3AE5F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428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3EED-8541-47B7-9DFE-C4734A92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C832A-603A-4DEF-89E7-C6C23030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250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85B9-A170-42EB-8EBA-B02B36B13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64AAC-1427-4AA8-9406-5A5236F62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95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6BBC6-86A8-42FE-AF86-D621FB2F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60321-D8A0-425B-B70C-0462F5626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99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DD12D-EA5E-4902-BD44-3072DDC1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365126"/>
            <a:ext cx="10827026" cy="347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43EB1-C2DC-43AA-969A-4C1151637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774" y="1490870"/>
            <a:ext cx="10827026" cy="4686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5AAFFBF-F9CE-40FB-82D5-54286CAE5EC0}"/>
              </a:ext>
            </a:extLst>
          </p:cNvPr>
          <p:cNvSpPr txBox="1">
            <a:spLocks/>
          </p:cNvSpPr>
          <p:nvPr userDrawn="1"/>
        </p:nvSpPr>
        <p:spPr>
          <a:xfrm>
            <a:off x="526774" y="6509812"/>
            <a:ext cx="26263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pt-PT" spc="-5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pt-PT" spc="-10" dirty="0">
                <a:latin typeface="Arial" panose="020B0604020202020204" pitchFamily="34" charset="0"/>
                <a:cs typeface="Arial" panose="020B0604020202020204" pitchFamily="34" charset="0"/>
              </a:rPr>
              <a:t>2021 C</a:t>
            </a:r>
            <a:r>
              <a:rPr lang="pt-PT" spc="-5" dirty="0">
                <a:latin typeface="Arial" panose="020B0604020202020204" pitchFamily="34" charset="0"/>
                <a:cs typeface="Arial" panose="020B0604020202020204" pitchFamily="34" charset="0"/>
              </a:rPr>
              <a:t>apitalizar.pt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3E796-0981-4A69-AF18-BC46020118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855" y="333565"/>
            <a:ext cx="560832" cy="347472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AE113FA3-EE92-4668-AAC4-B313A177B316}"/>
              </a:ext>
            </a:extLst>
          </p:cNvPr>
          <p:cNvSpPr txBox="1">
            <a:spLocks/>
          </p:cNvSpPr>
          <p:nvPr userDrawn="1"/>
        </p:nvSpPr>
        <p:spPr>
          <a:xfrm>
            <a:off x="10164417" y="6509812"/>
            <a:ext cx="1295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100"/>
              </a:spcBef>
            </a:pPr>
            <a:fld id="{FC618809-B5B2-4A5A-AF6C-6068B4555E24}" type="slidenum">
              <a:rPr lang="pt-PT" sz="1000" spc="-5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spcBef>
                  <a:spcPts val="100"/>
                </a:spcBef>
              </a:pPr>
              <a:t>‹nº›</a:t>
            </a:fld>
            <a:endParaRPr lang="pt-PT" sz="1000" spc="-5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4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E1CCA-4E46-42AD-AA05-CC80FB83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565E6-8F3C-49E1-B469-FF97EE94A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61487-3E37-4B54-A5EA-5A44659AF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BF1B-6F6D-4222-BBA2-89E890FE4995}" type="datetimeFigureOut">
              <a:rPr lang="pt-PT" smtClean="0"/>
              <a:t>31/01/2022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3280D-F6D3-4F69-A0CB-239A57006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E05C3-CE3E-4FD8-99B0-CB748760B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8C9C-72A3-4AC9-85A5-CE7ADA92A3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788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FE90-FB94-4721-A49B-399C246F0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052" y="3906741"/>
            <a:ext cx="9144000" cy="775604"/>
          </a:xfrm>
        </p:spPr>
        <p:txBody>
          <a:bodyPr>
            <a:noAutofit/>
          </a:bodyPr>
          <a:lstStyle/>
          <a:p>
            <a:pPr algn="l"/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Apoios à Contratação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098A3-5544-49CE-9939-F57931D61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052" y="4682345"/>
            <a:ext cx="9144000" cy="558723"/>
          </a:xfrm>
        </p:spPr>
        <p:txBody>
          <a:bodyPr>
            <a:noAutofit/>
          </a:bodyPr>
          <a:lstStyle/>
          <a:p>
            <a:pPr algn="l"/>
            <a:r>
              <a:rPr lang="pt-PT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Compromisso Emprego Sustentável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E5F04A-FF68-4409-A8A9-42941594AE4B}"/>
              </a:ext>
            </a:extLst>
          </p:cNvPr>
          <p:cNvSpPr/>
          <p:nvPr/>
        </p:nvSpPr>
        <p:spPr>
          <a:xfrm>
            <a:off x="0" y="3527105"/>
            <a:ext cx="5501640" cy="1703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A0F26-4398-462A-AA5E-C918C5631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18" y="5261350"/>
            <a:ext cx="2694812" cy="948573"/>
          </a:xfrm>
          <a:prstGeom prst="rect">
            <a:avLst/>
          </a:prstGeom>
        </p:spPr>
      </p:pic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34640BD2-A191-47D5-A2E3-87CD1DFA52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46"/>
          <a:stretch/>
        </p:blipFill>
        <p:spPr>
          <a:xfrm>
            <a:off x="0" y="-1"/>
            <a:ext cx="12192000" cy="3558951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A4548275-6000-49E6-8BFA-408F3134FCD9}"/>
              </a:ext>
            </a:extLst>
          </p:cNvPr>
          <p:cNvSpPr/>
          <p:nvPr/>
        </p:nvSpPr>
        <p:spPr>
          <a:xfrm>
            <a:off x="5377954" y="3527105"/>
            <a:ext cx="247372" cy="187136"/>
          </a:xfrm>
          <a:prstGeom prst="parallelogram">
            <a:avLst>
              <a:gd name="adj" fmla="val 576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94E115-44E9-4524-AD04-9AE366AE718F}"/>
              </a:ext>
            </a:extLst>
          </p:cNvPr>
          <p:cNvSpPr/>
          <p:nvPr/>
        </p:nvSpPr>
        <p:spPr bwMode="auto">
          <a:xfrm>
            <a:off x="0" y="-14364"/>
            <a:ext cx="12192000" cy="3647662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81000"/>
                </a:schemeClr>
              </a:gs>
              <a:gs pos="72000">
                <a:schemeClr val="accent2">
                  <a:alpha val="50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4597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CC3874E4-26DE-4C4D-AE2D-2C1375D5D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3400" y="0"/>
            <a:ext cx="9415748" cy="6858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C691692-A77D-451B-A0BD-39DD54D6334E}"/>
              </a:ext>
            </a:extLst>
          </p:cNvPr>
          <p:cNvSpPr/>
          <p:nvPr/>
        </p:nvSpPr>
        <p:spPr bwMode="auto">
          <a:xfrm>
            <a:off x="8757886" y="0"/>
            <a:ext cx="3434114" cy="6880958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14300" dist="76200" dir="10800000" sx="101000" sy="101000" algn="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2464CD61-D09F-41E4-A0C8-779D5AC2E662}"/>
              </a:ext>
            </a:extLst>
          </p:cNvPr>
          <p:cNvSpPr txBox="1">
            <a:spLocks/>
          </p:cNvSpPr>
          <p:nvPr/>
        </p:nvSpPr>
        <p:spPr>
          <a:xfrm>
            <a:off x="8947538" y="1813575"/>
            <a:ext cx="290442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CONTACTOS</a:t>
            </a:r>
          </a:p>
        </p:txBody>
      </p:sp>
      <p:sp>
        <p:nvSpPr>
          <p:cNvPr id="44" name="Inhaltsplatzhalter 4">
            <a:extLst>
              <a:ext uri="{FF2B5EF4-FFF2-40B4-BE49-F238E27FC236}">
                <a16:creationId xmlns:a16="http://schemas.microsoft.com/office/drawing/2014/main" id="{B3E77603-6E63-4038-85A4-713DE5DCE706}"/>
              </a:ext>
            </a:extLst>
          </p:cNvPr>
          <p:cNvSpPr txBox="1">
            <a:spLocks/>
          </p:cNvSpPr>
          <p:nvPr/>
        </p:nvSpPr>
        <p:spPr>
          <a:xfrm>
            <a:off x="8947537" y="2613758"/>
            <a:ext cx="2790256" cy="222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José Pedro Pais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87D8ECC-3E50-4C7E-AA0D-7FAAA7581CA6}"/>
              </a:ext>
            </a:extLst>
          </p:cNvPr>
          <p:cNvSpPr txBox="1">
            <a:spLocks/>
          </p:cNvSpPr>
          <p:nvPr/>
        </p:nvSpPr>
        <p:spPr>
          <a:xfrm>
            <a:off x="9308753" y="4887785"/>
            <a:ext cx="2429040" cy="48474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pt-P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Escritório Porto</a:t>
            </a:r>
          </a:p>
          <a:p>
            <a:pPr algn="l"/>
            <a:r>
              <a:rPr lang="pt-P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 Eng.º Ferreira Dias, 370, 2º Esq. 4100-246 Porto</a:t>
            </a:r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E76D48B8-0309-44C9-9B04-18476C981872}"/>
              </a:ext>
            </a:extLst>
          </p:cNvPr>
          <p:cNvSpPr>
            <a:spLocks noEditPoints="1"/>
          </p:cNvSpPr>
          <p:nvPr/>
        </p:nvSpPr>
        <p:spPr bwMode="auto">
          <a:xfrm>
            <a:off x="9058275" y="4969508"/>
            <a:ext cx="144000" cy="216000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2EC5F8F-DA1E-4528-B094-BE585A45E116}"/>
              </a:ext>
            </a:extLst>
          </p:cNvPr>
          <p:cNvGrpSpPr/>
          <p:nvPr/>
        </p:nvGrpSpPr>
        <p:grpSpPr>
          <a:xfrm>
            <a:off x="9058275" y="6053834"/>
            <a:ext cx="180000" cy="180000"/>
            <a:chOff x="3721100" y="6330951"/>
            <a:chExt cx="530225" cy="530225"/>
          </a:xfrm>
          <a:solidFill>
            <a:schemeClr val="bg1"/>
          </a:solidFill>
        </p:grpSpPr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90B49082-7615-499C-A85B-0ABF620688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225" y="6383338"/>
              <a:ext cx="292100" cy="469900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2" y="34"/>
                </a:cxn>
                <a:cxn ang="0">
                  <a:pos x="101" y="36"/>
                </a:cxn>
                <a:cxn ang="0">
                  <a:pos x="95" y="46"/>
                </a:cxn>
                <a:cxn ang="0">
                  <a:pos x="90" y="44"/>
                </a:cxn>
                <a:cxn ang="0">
                  <a:pos x="73" y="29"/>
                </a:cxn>
                <a:cxn ang="0">
                  <a:pos x="70" y="21"/>
                </a:cxn>
                <a:cxn ang="0">
                  <a:pos x="67" y="12"/>
                </a:cxn>
                <a:cxn ang="0">
                  <a:pos x="56" y="2"/>
                </a:cxn>
                <a:cxn ang="0">
                  <a:pos x="43" y="0"/>
                </a:cxn>
                <a:cxn ang="0">
                  <a:pos x="43" y="6"/>
                </a:cxn>
                <a:cxn ang="0">
                  <a:pos x="56" y="18"/>
                </a:cxn>
                <a:cxn ang="0">
                  <a:pos x="62" y="25"/>
                </a:cxn>
                <a:cxn ang="0">
                  <a:pos x="55" y="29"/>
                </a:cxn>
                <a:cxn ang="0">
                  <a:pos x="49" y="27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0" y="12"/>
                </a:cxn>
                <a:cxn ang="0">
                  <a:pos x="27" y="28"/>
                </a:cxn>
                <a:cxn ang="0">
                  <a:pos x="15" y="31"/>
                </a:cxn>
                <a:cxn ang="0">
                  <a:pos x="17" y="40"/>
                </a:cxn>
                <a:cxn ang="0">
                  <a:pos x="31" y="42"/>
                </a:cxn>
                <a:cxn ang="0">
                  <a:pos x="34" y="28"/>
                </a:cxn>
                <a:cxn ang="0">
                  <a:pos x="45" y="30"/>
                </a:cxn>
                <a:cxn ang="0">
                  <a:pos x="51" y="33"/>
                </a:cxn>
                <a:cxn ang="0">
                  <a:pos x="60" y="33"/>
                </a:cxn>
                <a:cxn ang="0">
                  <a:pos x="66" y="45"/>
                </a:cxn>
                <a:cxn ang="0">
                  <a:pos x="82" y="62"/>
                </a:cxn>
                <a:cxn ang="0">
                  <a:pos x="81" y="68"/>
                </a:cxn>
                <a:cxn ang="0">
                  <a:pos x="68" y="66"/>
                </a:cxn>
                <a:cxn ang="0">
                  <a:pos x="45" y="78"/>
                </a:cxn>
                <a:cxn ang="0">
                  <a:pos x="29" y="97"/>
                </a:cxn>
                <a:cxn ang="0">
                  <a:pos x="27" y="106"/>
                </a:cxn>
                <a:cxn ang="0">
                  <a:pos x="21" y="106"/>
                </a:cxn>
                <a:cxn ang="0">
                  <a:pos x="11" y="101"/>
                </a:cxn>
                <a:cxn ang="0">
                  <a:pos x="0" y="106"/>
                </a:cxn>
                <a:cxn ang="0">
                  <a:pos x="3" y="117"/>
                </a:cxn>
                <a:cxn ang="0">
                  <a:pos x="7" y="112"/>
                </a:cxn>
                <a:cxn ang="0">
                  <a:pos x="15" y="111"/>
                </a:cxn>
                <a:cxn ang="0">
                  <a:pos x="15" y="121"/>
                </a:cxn>
                <a:cxn ang="0">
                  <a:pos x="21" y="123"/>
                </a:cxn>
                <a:cxn ang="0">
                  <a:pos x="28" y="131"/>
                </a:cxn>
                <a:cxn ang="0">
                  <a:pos x="39" y="128"/>
                </a:cxn>
                <a:cxn ang="0">
                  <a:pos x="51" y="130"/>
                </a:cxn>
                <a:cxn ang="0">
                  <a:pos x="66" y="134"/>
                </a:cxn>
                <a:cxn ang="0">
                  <a:pos x="73" y="134"/>
                </a:cxn>
                <a:cxn ang="0">
                  <a:pos x="85" y="148"/>
                </a:cxn>
                <a:cxn ang="0">
                  <a:pos x="109" y="162"/>
                </a:cxn>
                <a:cxn ang="0">
                  <a:pos x="93" y="191"/>
                </a:cxn>
                <a:cxn ang="0">
                  <a:pos x="77" y="199"/>
                </a:cxn>
                <a:cxn ang="0">
                  <a:pos x="71" y="215"/>
                </a:cxn>
                <a:cxn ang="0">
                  <a:pos x="48" y="231"/>
                </a:cxn>
                <a:cxn ang="0">
                  <a:pos x="45" y="240"/>
                </a:cxn>
                <a:cxn ang="0">
                  <a:pos x="149" y="108"/>
                </a:cxn>
                <a:cxn ang="0">
                  <a:pos x="126" y="33"/>
                </a:cxn>
                <a:cxn ang="0">
                  <a:pos x="126" y="33"/>
                </a:cxn>
                <a:cxn ang="0">
                  <a:pos x="126" y="33"/>
                </a:cxn>
              </a:cxnLst>
              <a:rect l="0" t="0" r="r" b="b"/>
              <a:pathLst>
                <a:path w="149" h="240">
                  <a:moveTo>
                    <a:pt x="126" y="33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105" y="226"/>
                    <a:pt x="149" y="172"/>
                    <a:pt x="149" y="108"/>
                  </a:cubicBezTo>
                  <a:cubicBezTo>
                    <a:pt x="149" y="80"/>
                    <a:pt x="141" y="54"/>
                    <a:pt x="126" y="33"/>
                  </a:cubicBezTo>
                  <a:close/>
                  <a:moveTo>
                    <a:pt x="126" y="33"/>
                  </a:moveTo>
                  <a:cubicBezTo>
                    <a:pt x="126" y="33"/>
                    <a:pt x="126" y="33"/>
                    <a:pt x="126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CB4CE051-44D5-4154-942D-9C0ED2BD8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1100" y="6457951"/>
              <a:ext cx="307975" cy="403225"/>
            </a:xfrm>
            <a:custGeom>
              <a:avLst/>
              <a:gdLst/>
              <a:ahLst/>
              <a:cxnLst>
                <a:cxn ang="0">
                  <a:pos x="151" y="141"/>
                </a:cxn>
                <a:cxn ang="0">
                  <a:pos x="141" y="123"/>
                </a:cxn>
                <a:cxn ang="0">
                  <a:pos x="150" y="104"/>
                </a:cxn>
                <a:cxn ang="0">
                  <a:pos x="141" y="101"/>
                </a:cxn>
                <a:cxn ang="0">
                  <a:pos x="131" y="91"/>
                </a:cxn>
                <a:cxn ang="0">
                  <a:pos x="109" y="86"/>
                </a:cxn>
                <a:cxn ang="0">
                  <a:pos x="101" y="70"/>
                </a:cxn>
                <a:cxn ang="0">
                  <a:pos x="101" y="80"/>
                </a:cxn>
                <a:cxn ang="0">
                  <a:pos x="98" y="80"/>
                </a:cxn>
                <a:cxn ang="0">
                  <a:pos x="78" y="53"/>
                </a:cxn>
                <a:cxn ang="0">
                  <a:pos x="78" y="31"/>
                </a:cxn>
                <a:cxn ang="0">
                  <a:pos x="64" y="8"/>
                </a:cxn>
                <a:cxn ang="0">
                  <a:pos x="42" y="12"/>
                </a:cxn>
                <a:cxn ang="0">
                  <a:pos x="26" y="12"/>
                </a:cxn>
                <a:cxn ang="0">
                  <a:pos x="19" y="7"/>
                </a:cxn>
                <a:cxn ang="0">
                  <a:pos x="28" y="0"/>
                </a:cxn>
                <a:cxn ang="0">
                  <a:pos x="19" y="2"/>
                </a:cxn>
                <a:cxn ang="0">
                  <a:pos x="0" y="70"/>
                </a:cxn>
                <a:cxn ang="0">
                  <a:pos x="136" y="206"/>
                </a:cxn>
                <a:cxn ang="0">
                  <a:pos x="153" y="205"/>
                </a:cxn>
                <a:cxn ang="0">
                  <a:pos x="151" y="188"/>
                </a:cxn>
                <a:cxn ang="0">
                  <a:pos x="157" y="163"/>
                </a:cxn>
                <a:cxn ang="0">
                  <a:pos x="151" y="141"/>
                </a:cxn>
                <a:cxn ang="0">
                  <a:pos x="151" y="141"/>
                </a:cxn>
                <a:cxn ang="0">
                  <a:pos x="151" y="141"/>
                </a:cxn>
              </a:cxnLst>
              <a:rect l="0" t="0" r="r" b="b"/>
              <a:pathLst>
                <a:path w="157" h="206">
                  <a:moveTo>
                    <a:pt x="151" y="141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22"/>
                    <a:pt x="0" y="45"/>
                    <a:pt x="0" y="70"/>
                  </a:cubicBezTo>
                  <a:cubicBezTo>
                    <a:pt x="0" y="145"/>
                    <a:pt x="61" y="206"/>
                    <a:pt x="136" y="206"/>
                  </a:cubicBezTo>
                  <a:cubicBezTo>
                    <a:pt x="141" y="206"/>
                    <a:pt x="147" y="205"/>
                    <a:pt x="153" y="205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51" y="188"/>
                    <a:pt x="157" y="164"/>
                    <a:pt x="157" y="163"/>
                  </a:cubicBezTo>
                  <a:cubicBezTo>
                    <a:pt x="157" y="162"/>
                    <a:pt x="151" y="141"/>
                    <a:pt x="151" y="141"/>
                  </a:cubicBezTo>
                  <a:close/>
                  <a:moveTo>
                    <a:pt x="151" y="141"/>
                  </a:moveTo>
                  <a:cubicBezTo>
                    <a:pt x="151" y="141"/>
                    <a:pt x="151" y="141"/>
                    <a:pt x="151" y="1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ED084523-4A5A-4063-AE2F-89E8CA114E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425" y="6330951"/>
              <a:ext cx="317500" cy="95250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44" y="40"/>
                </a:cxn>
                <a:cxn ang="0">
                  <a:pos x="55" y="34"/>
                </a:cxn>
                <a:cxn ang="0">
                  <a:pos x="67" y="37"/>
                </a:cxn>
                <a:cxn ang="0">
                  <a:pos x="87" y="36"/>
                </a:cxn>
                <a:cxn ang="0">
                  <a:pos x="94" y="26"/>
                </a:cxn>
                <a:cxn ang="0">
                  <a:pos x="104" y="27"/>
                </a:cxn>
                <a:cxn ang="0">
                  <a:pos x="128" y="25"/>
                </a:cxn>
                <a:cxn ang="0">
                  <a:pos x="135" y="18"/>
                </a:cxn>
                <a:cxn ang="0">
                  <a:pos x="144" y="11"/>
                </a:cxn>
                <a:cxn ang="0">
                  <a:pos x="157" y="13"/>
                </a:cxn>
                <a:cxn ang="0">
                  <a:pos x="162" y="13"/>
                </a:cxn>
                <a:cxn ang="0">
                  <a:pos x="105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9" y="43"/>
                </a:cxn>
                <a:cxn ang="0">
                  <a:pos x="110" y="13"/>
                </a:cxn>
                <a:cxn ang="0">
                  <a:pos x="124" y="5"/>
                </a:cxn>
                <a:cxn ang="0">
                  <a:pos x="133" y="11"/>
                </a:cxn>
                <a:cxn ang="0">
                  <a:pos x="120" y="20"/>
                </a:cxn>
                <a:cxn ang="0">
                  <a:pos x="108" y="22"/>
                </a:cxn>
                <a:cxn ang="0">
                  <a:pos x="102" y="18"/>
                </a:cxn>
                <a:cxn ang="0">
                  <a:pos x="110" y="13"/>
                </a:cxn>
                <a:cxn ang="0">
                  <a:pos x="69" y="14"/>
                </a:cxn>
                <a:cxn ang="0">
                  <a:pos x="75" y="17"/>
                </a:cxn>
                <a:cxn ang="0">
                  <a:pos x="83" y="14"/>
                </a:cxn>
                <a:cxn ang="0">
                  <a:pos x="88" y="22"/>
                </a:cxn>
                <a:cxn ang="0">
                  <a:pos x="69" y="27"/>
                </a:cxn>
                <a:cxn ang="0">
                  <a:pos x="60" y="21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4"/>
                </a:cxn>
              </a:cxnLst>
              <a:rect l="0" t="0" r="r" b="b"/>
              <a:pathLst>
                <a:path w="162" h="49">
                  <a:moveTo>
                    <a:pt x="19" y="43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45" y="4"/>
                    <a:pt x="125" y="0"/>
                    <a:pt x="105" y="0"/>
                  </a:cubicBezTo>
                  <a:cubicBezTo>
                    <a:pt x="63" y="0"/>
                    <a:pt x="25" y="1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9" y="43"/>
                  </a:lnTo>
                  <a:close/>
                  <a:moveTo>
                    <a:pt x="110" y="13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2" y="18"/>
                    <a:pt x="102" y="18"/>
                    <a:pt x="102" y="18"/>
                  </a:cubicBezTo>
                  <a:lnTo>
                    <a:pt x="110" y="13"/>
                  </a:lnTo>
                  <a:close/>
                  <a:moveTo>
                    <a:pt x="69" y="1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9" y="16"/>
                    <a:pt x="69" y="14"/>
                  </a:cubicBezTo>
                  <a:close/>
                  <a:moveTo>
                    <a:pt x="69" y="14"/>
                  </a:moveTo>
                  <a:cubicBezTo>
                    <a:pt x="69" y="14"/>
                    <a:pt x="69" y="14"/>
                    <a:pt x="69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051A9B9-22EE-4A2D-81B2-898F2FA42D9F}"/>
              </a:ext>
            </a:extLst>
          </p:cNvPr>
          <p:cNvSpPr/>
          <p:nvPr/>
        </p:nvSpPr>
        <p:spPr>
          <a:xfrm>
            <a:off x="9308753" y="6063502"/>
            <a:ext cx="131027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www.capitalizar.pt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0810CAE7-C9B9-48F0-943B-8782CCE44AF7}"/>
              </a:ext>
            </a:extLst>
          </p:cNvPr>
          <p:cNvSpPr txBox="1">
            <a:spLocks/>
          </p:cNvSpPr>
          <p:nvPr/>
        </p:nvSpPr>
        <p:spPr>
          <a:xfrm>
            <a:off x="9308753" y="3034665"/>
            <a:ext cx="1896590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jose.pedro.pais@capitalizar.pt</a:t>
            </a:r>
          </a:p>
        </p:txBody>
      </p:sp>
      <p:sp>
        <p:nvSpPr>
          <p:cNvPr id="53" name="Freeform 143">
            <a:extLst>
              <a:ext uri="{FF2B5EF4-FFF2-40B4-BE49-F238E27FC236}">
                <a16:creationId xmlns:a16="http://schemas.microsoft.com/office/drawing/2014/main" id="{215ED763-4D78-46D0-8824-0615E9039F5D}"/>
              </a:ext>
            </a:extLst>
          </p:cNvPr>
          <p:cNvSpPr>
            <a:spLocks noEditPoints="1"/>
          </p:cNvSpPr>
          <p:nvPr/>
        </p:nvSpPr>
        <p:spPr bwMode="auto">
          <a:xfrm>
            <a:off x="9058275" y="3086172"/>
            <a:ext cx="140318" cy="84932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5DBED48E-577D-4C51-93AF-2BDD9295C5AC}"/>
              </a:ext>
            </a:extLst>
          </p:cNvPr>
          <p:cNvSpPr txBox="1">
            <a:spLocks/>
          </p:cNvSpPr>
          <p:nvPr/>
        </p:nvSpPr>
        <p:spPr>
          <a:xfrm>
            <a:off x="9308753" y="2853066"/>
            <a:ext cx="1326292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+ 351 916 378 559</a:t>
            </a:r>
          </a:p>
        </p:txBody>
      </p:sp>
      <p:sp>
        <p:nvSpPr>
          <p:cNvPr id="55" name="Freeform 60">
            <a:extLst>
              <a:ext uri="{FF2B5EF4-FFF2-40B4-BE49-F238E27FC236}">
                <a16:creationId xmlns:a16="http://schemas.microsoft.com/office/drawing/2014/main" id="{10C5EFFD-7EA0-419F-8F5F-637200DA3A0D}"/>
              </a:ext>
            </a:extLst>
          </p:cNvPr>
          <p:cNvSpPr>
            <a:spLocks noEditPoints="1"/>
          </p:cNvSpPr>
          <p:nvPr/>
        </p:nvSpPr>
        <p:spPr bwMode="auto">
          <a:xfrm>
            <a:off x="9058275" y="2876339"/>
            <a:ext cx="108000" cy="144000"/>
          </a:xfrm>
          <a:custGeom>
            <a:avLst/>
            <a:gdLst/>
            <a:ahLst/>
            <a:cxnLst>
              <a:cxn ang="0">
                <a:pos x="256" y="248"/>
              </a:cxn>
              <a:cxn ang="0">
                <a:pos x="247" y="253"/>
              </a:cxn>
              <a:cxn ang="0">
                <a:pos x="242" y="244"/>
              </a:cxn>
              <a:cxn ang="0">
                <a:pos x="236" y="204"/>
              </a:cxn>
              <a:cxn ang="0">
                <a:pos x="214" y="199"/>
              </a:cxn>
              <a:cxn ang="0">
                <a:pos x="171" y="236"/>
              </a:cxn>
              <a:cxn ang="0">
                <a:pos x="127" y="281"/>
              </a:cxn>
              <a:cxn ang="0">
                <a:pos x="68" y="299"/>
              </a:cxn>
              <a:cxn ang="0">
                <a:pos x="62" y="298"/>
              </a:cxn>
              <a:cxn ang="0">
                <a:pos x="12" y="274"/>
              </a:cxn>
              <a:cxn ang="0">
                <a:pos x="16" y="225"/>
              </a:cxn>
              <a:cxn ang="0">
                <a:pos x="9" y="215"/>
              </a:cxn>
              <a:cxn ang="0">
                <a:pos x="12" y="191"/>
              </a:cxn>
              <a:cxn ang="0">
                <a:pos x="60" y="154"/>
              </a:cxn>
              <a:cxn ang="0">
                <a:pos x="71" y="151"/>
              </a:cxn>
              <a:cxn ang="0">
                <a:pos x="84" y="158"/>
              </a:cxn>
              <a:cxn ang="0">
                <a:pos x="102" y="181"/>
              </a:cxn>
              <a:cxn ang="0">
                <a:pos x="150" y="146"/>
              </a:cxn>
              <a:cxn ang="0">
                <a:pos x="184" y="98"/>
              </a:cxn>
              <a:cxn ang="0">
                <a:pos x="161" y="79"/>
              </a:cxn>
              <a:cxn ang="0">
                <a:pos x="158" y="56"/>
              </a:cxn>
              <a:cxn ang="0">
                <a:pos x="194" y="7"/>
              </a:cxn>
              <a:cxn ang="0">
                <a:pos x="208" y="0"/>
              </a:cxn>
              <a:cxn ang="0">
                <a:pos x="218" y="3"/>
              </a:cxn>
              <a:cxn ang="0">
                <a:pos x="246" y="25"/>
              </a:cxn>
              <a:cxn ang="0">
                <a:pos x="246" y="25"/>
              </a:cxn>
              <a:cxn ang="0">
                <a:pos x="247" y="25"/>
              </a:cxn>
              <a:cxn ang="0">
                <a:pos x="247" y="26"/>
              </a:cxn>
              <a:cxn ang="0">
                <a:pos x="247" y="26"/>
              </a:cxn>
              <a:cxn ang="0">
                <a:pos x="248" y="27"/>
              </a:cxn>
              <a:cxn ang="0">
                <a:pos x="248" y="27"/>
              </a:cxn>
              <a:cxn ang="0">
                <a:pos x="249" y="29"/>
              </a:cxn>
              <a:cxn ang="0">
                <a:pos x="249" y="29"/>
              </a:cxn>
              <a:cxn ang="0">
                <a:pos x="181" y="178"/>
              </a:cxn>
              <a:cxn ang="0">
                <a:pos x="49" y="248"/>
              </a:cxn>
              <a:cxn ang="0">
                <a:pos x="49" y="248"/>
              </a:cxn>
              <a:cxn ang="0">
                <a:pos x="34" y="246"/>
              </a:cxn>
              <a:cxn ang="0">
                <a:pos x="34" y="246"/>
              </a:cxn>
              <a:cxn ang="0">
                <a:pos x="33" y="246"/>
              </a:cxn>
              <a:cxn ang="0">
                <a:pos x="32" y="246"/>
              </a:cxn>
              <a:cxn ang="0">
                <a:pos x="32" y="245"/>
              </a:cxn>
              <a:cxn ang="0">
                <a:pos x="31" y="245"/>
              </a:cxn>
              <a:cxn ang="0">
                <a:pos x="31" y="244"/>
              </a:cxn>
              <a:cxn ang="0">
                <a:pos x="30" y="244"/>
              </a:cxn>
              <a:cxn ang="0">
                <a:pos x="30" y="244"/>
              </a:cxn>
              <a:cxn ang="0">
                <a:pos x="26" y="238"/>
              </a:cxn>
              <a:cxn ang="0">
                <a:pos x="24" y="266"/>
              </a:cxn>
              <a:cxn ang="0">
                <a:pos x="120" y="269"/>
              </a:cxn>
              <a:cxn ang="0">
                <a:pos x="159" y="228"/>
              </a:cxn>
              <a:cxn ang="0">
                <a:pos x="212" y="184"/>
              </a:cxn>
              <a:cxn ang="0">
                <a:pos x="247" y="194"/>
              </a:cxn>
              <a:cxn ang="0">
                <a:pos x="256" y="248"/>
              </a:cxn>
              <a:cxn ang="0">
                <a:pos x="256" y="248"/>
              </a:cxn>
              <a:cxn ang="0">
                <a:pos x="256" y="248"/>
              </a:cxn>
            </a:cxnLst>
            <a:rect l="0" t="0" r="r" b="b"/>
            <a:pathLst>
              <a:path w="265" h="299">
                <a:moveTo>
                  <a:pt x="256" y="248"/>
                </a:moveTo>
                <a:cubicBezTo>
                  <a:pt x="255" y="252"/>
                  <a:pt x="251" y="254"/>
                  <a:pt x="247" y="253"/>
                </a:cubicBezTo>
                <a:cubicBezTo>
                  <a:pt x="243" y="252"/>
                  <a:pt x="241" y="248"/>
                  <a:pt x="242" y="244"/>
                </a:cubicBezTo>
                <a:cubicBezTo>
                  <a:pt x="246" y="227"/>
                  <a:pt x="244" y="212"/>
                  <a:pt x="236" y="204"/>
                </a:cubicBezTo>
                <a:cubicBezTo>
                  <a:pt x="231" y="199"/>
                  <a:pt x="224" y="197"/>
                  <a:pt x="214" y="199"/>
                </a:cubicBezTo>
                <a:cubicBezTo>
                  <a:pt x="196" y="202"/>
                  <a:pt x="184" y="218"/>
                  <a:pt x="171" y="236"/>
                </a:cubicBezTo>
                <a:cubicBezTo>
                  <a:pt x="159" y="252"/>
                  <a:pt x="146" y="269"/>
                  <a:pt x="127" y="281"/>
                </a:cubicBezTo>
                <a:cubicBezTo>
                  <a:pt x="109" y="292"/>
                  <a:pt x="88" y="299"/>
                  <a:pt x="68" y="299"/>
                </a:cubicBezTo>
                <a:cubicBezTo>
                  <a:pt x="66" y="299"/>
                  <a:pt x="64" y="299"/>
                  <a:pt x="62" y="298"/>
                </a:cubicBezTo>
                <a:cubicBezTo>
                  <a:pt x="40" y="297"/>
                  <a:pt x="22" y="288"/>
                  <a:pt x="12" y="274"/>
                </a:cubicBezTo>
                <a:cubicBezTo>
                  <a:pt x="0" y="256"/>
                  <a:pt x="7" y="238"/>
                  <a:pt x="16" y="225"/>
                </a:cubicBezTo>
                <a:cubicBezTo>
                  <a:pt x="9" y="215"/>
                  <a:pt x="9" y="215"/>
                  <a:pt x="9" y="215"/>
                </a:cubicBezTo>
                <a:cubicBezTo>
                  <a:pt x="3" y="208"/>
                  <a:pt x="5" y="197"/>
                  <a:pt x="12" y="19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2"/>
                  <a:pt x="67" y="151"/>
                  <a:pt x="71" y="151"/>
                </a:cubicBezTo>
                <a:cubicBezTo>
                  <a:pt x="76" y="151"/>
                  <a:pt x="81" y="153"/>
                  <a:pt x="84" y="15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16" y="175"/>
                  <a:pt x="132" y="164"/>
                  <a:pt x="150" y="146"/>
                </a:cubicBezTo>
                <a:cubicBezTo>
                  <a:pt x="168" y="128"/>
                  <a:pt x="178" y="112"/>
                  <a:pt x="184" y="98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53" y="74"/>
                  <a:pt x="152" y="63"/>
                  <a:pt x="158" y="56"/>
                </a:cubicBezTo>
                <a:cubicBezTo>
                  <a:pt x="194" y="7"/>
                  <a:pt x="194" y="7"/>
                  <a:pt x="194" y="7"/>
                </a:cubicBezTo>
                <a:cubicBezTo>
                  <a:pt x="197" y="2"/>
                  <a:pt x="202" y="0"/>
                  <a:pt x="208" y="0"/>
                </a:cubicBezTo>
                <a:cubicBezTo>
                  <a:pt x="212" y="0"/>
                  <a:pt x="215" y="1"/>
                  <a:pt x="218" y="3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7" y="25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8"/>
                  <a:pt x="248" y="28"/>
                  <a:pt x="249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1"/>
                  <a:pt x="265" y="93"/>
                  <a:pt x="181" y="178"/>
                </a:cubicBezTo>
                <a:cubicBezTo>
                  <a:pt x="121" y="239"/>
                  <a:pt x="72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0" y="248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3" y="246"/>
                  <a:pt x="33" y="246"/>
                  <a:pt x="32" y="246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1" y="245"/>
                  <a:pt x="31" y="245"/>
                  <a:pt x="31" y="245"/>
                </a:cubicBezTo>
                <a:cubicBezTo>
                  <a:pt x="31" y="245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1" y="245"/>
                  <a:pt x="17" y="256"/>
                  <a:pt x="24" y="266"/>
                </a:cubicBezTo>
                <a:cubicBezTo>
                  <a:pt x="38" y="286"/>
                  <a:pt x="82" y="292"/>
                  <a:pt x="120" y="269"/>
                </a:cubicBezTo>
                <a:cubicBezTo>
                  <a:pt x="136" y="258"/>
                  <a:pt x="148" y="243"/>
                  <a:pt x="159" y="228"/>
                </a:cubicBezTo>
                <a:cubicBezTo>
                  <a:pt x="174" y="208"/>
                  <a:pt x="188" y="189"/>
                  <a:pt x="212" y="184"/>
                </a:cubicBezTo>
                <a:cubicBezTo>
                  <a:pt x="226" y="182"/>
                  <a:pt x="238" y="185"/>
                  <a:pt x="247" y="194"/>
                </a:cubicBezTo>
                <a:cubicBezTo>
                  <a:pt x="258" y="206"/>
                  <a:pt x="261" y="226"/>
                  <a:pt x="256" y="248"/>
                </a:cubicBezTo>
                <a:close/>
                <a:moveTo>
                  <a:pt x="256" y="248"/>
                </a:moveTo>
                <a:cubicBezTo>
                  <a:pt x="256" y="248"/>
                  <a:pt x="256" y="248"/>
                  <a:pt x="256" y="2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7EACB9A1-B412-4677-BA2C-35F07918D4CD}"/>
              </a:ext>
            </a:extLst>
          </p:cNvPr>
          <p:cNvSpPr txBox="1">
            <a:spLocks/>
          </p:cNvSpPr>
          <p:nvPr/>
        </p:nvSpPr>
        <p:spPr>
          <a:xfrm>
            <a:off x="9308753" y="5497385"/>
            <a:ext cx="2039933" cy="48474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pt-P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Escritório Lisboa</a:t>
            </a:r>
          </a:p>
          <a:p>
            <a:pPr algn="l"/>
            <a:r>
              <a:rPr lang="pt-P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 Gil Vicente, 28</a:t>
            </a:r>
          </a:p>
          <a:p>
            <a:pPr algn="l"/>
            <a:r>
              <a:rPr lang="pt-P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2825-454 Corroios</a:t>
            </a:r>
          </a:p>
        </p:txBody>
      </p:sp>
      <p:sp>
        <p:nvSpPr>
          <p:cNvPr id="60" name="Freeform 42">
            <a:extLst>
              <a:ext uri="{FF2B5EF4-FFF2-40B4-BE49-F238E27FC236}">
                <a16:creationId xmlns:a16="http://schemas.microsoft.com/office/drawing/2014/main" id="{1BCC5A4D-D0E0-4B39-BCDF-FBC61BA0F36A}"/>
              </a:ext>
            </a:extLst>
          </p:cNvPr>
          <p:cNvSpPr>
            <a:spLocks noEditPoints="1"/>
          </p:cNvSpPr>
          <p:nvPr/>
        </p:nvSpPr>
        <p:spPr bwMode="auto">
          <a:xfrm>
            <a:off x="9058275" y="5579108"/>
            <a:ext cx="144000" cy="216000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Inhaltsplatzhalter 4">
            <a:extLst>
              <a:ext uri="{FF2B5EF4-FFF2-40B4-BE49-F238E27FC236}">
                <a16:creationId xmlns:a16="http://schemas.microsoft.com/office/drawing/2014/main" id="{CA572CEA-03E3-4D85-A714-972ACD03DDB7}"/>
              </a:ext>
            </a:extLst>
          </p:cNvPr>
          <p:cNvSpPr txBox="1">
            <a:spLocks/>
          </p:cNvSpPr>
          <p:nvPr/>
        </p:nvSpPr>
        <p:spPr>
          <a:xfrm>
            <a:off x="8947537" y="3272884"/>
            <a:ext cx="2790256" cy="222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João Moreira</a:t>
            </a: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AC1DFB52-5B49-4330-8863-A8556EE84306}"/>
              </a:ext>
            </a:extLst>
          </p:cNvPr>
          <p:cNvSpPr txBox="1">
            <a:spLocks/>
          </p:cNvSpPr>
          <p:nvPr/>
        </p:nvSpPr>
        <p:spPr>
          <a:xfrm>
            <a:off x="9308753" y="3685889"/>
            <a:ext cx="1896590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Joao.moreira@capitalizar.pt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F269EEF3-B08E-4868-958E-56159F3FCA48}"/>
              </a:ext>
            </a:extLst>
          </p:cNvPr>
          <p:cNvSpPr txBox="1">
            <a:spLocks/>
          </p:cNvSpPr>
          <p:nvPr/>
        </p:nvSpPr>
        <p:spPr>
          <a:xfrm>
            <a:off x="9308753" y="3490124"/>
            <a:ext cx="1326292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+ 351 913 444 134</a:t>
            </a:r>
          </a:p>
        </p:txBody>
      </p:sp>
      <p:sp>
        <p:nvSpPr>
          <p:cNvPr id="64" name="Freeform 143">
            <a:extLst>
              <a:ext uri="{FF2B5EF4-FFF2-40B4-BE49-F238E27FC236}">
                <a16:creationId xmlns:a16="http://schemas.microsoft.com/office/drawing/2014/main" id="{F5F3DA6A-D059-4329-8E3D-17DAA6AFF7C4}"/>
              </a:ext>
            </a:extLst>
          </p:cNvPr>
          <p:cNvSpPr>
            <a:spLocks noEditPoints="1"/>
          </p:cNvSpPr>
          <p:nvPr/>
        </p:nvSpPr>
        <p:spPr bwMode="auto">
          <a:xfrm>
            <a:off x="9058275" y="3736770"/>
            <a:ext cx="140318" cy="84932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7E270753-80E1-4A35-8A40-25FF84AEECC2}"/>
              </a:ext>
            </a:extLst>
          </p:cNvPr>
          <p:cNvSpPr>
            <a:spLocks noEditPoints="1"/>
          </p:cNvSpPr>
          <p:nvPr/>
        </p:nvSpPr>
        <p:spPr bwMode="auto">
          <a:xfrm>
            <a:off x="9058275" y="3526937"/>
            <a:ext cx="108000" cy="144000"/>
          </a:xfrm>
          <a:custGeom>
            <a:avLst/>
            <a:gdLst/>
            <a:ahLst/>
            <a:cxnLst>
              <a:cxn ang="0">
                <a:pos x="256" y="248"/>
              </a:cxn>
              <a:cxn ang="0">
                <a:pos x="247" y="253"/>
              </a:cxn>
              <a:cxn ang="0">
                <a:pos x="242" y="244"/>
              </a:cxn>
              <a:cxn ang="0">
                <a:pos x="236" y="204"/>
              </a:cxn>
              <a:cxn ang="0">
                <a:pos x="214" y="199"/>
              </a:cxn>
              <a:cxn ang="0">
                <a:pos x="171" y="236"/>
              </a:cxn>
              <a:cxn ang="0">
                <a:pos x="127" y="281"/>
              </a:cxn>
              <a:cxn ang="0">
                <a:pos x="68" y="299"/>
              </a:cxn>
              <a:cxn ang="0">
                <a:pos x="62" y="298"/>
              </a:cxn>
              <a:cxn ang="0">
                <a:pos x="12" y="274"/>
              </a:cxn>
              <a:cxn ang="0">
                <a:pos x="16" y="225"/>
              </a:cxn>
              <a:cxn ang="0">
                <a:pos x="9" y="215"/>
              </a:cxn>
              <a:cxn ang="0">
                <a:pos x="12" y="191"/>
              </a:cxn>
              <a:cxn ang="0">
                <a:pos x="60" y="154"/>
              </a:cxn>
              <a:cxn ang="0">
                <a:pos x="71" y="151"/>
              </a:cxn>
              <a:cxn ang="0">
                <a:pos x="84" y="158"/>
              </a:cxn>
              <a:cxn ang="0">
                <a:pos x="102" y="181"/>
              </a:cxn>
              <a:cxn ang="0">
                <a:pos x="150" y="146"/>
              </a:cxn>
              <a:cxn ang="0">
                <a:pos x="184" y="98"/>
              </a:cxn>
              <a:cxn ang="0">
                <a:pos x="161" y="79"/>
              </a:cxn>
              <a:cxn ang="0">
                <a:pos x="158" y="56"/>
              </a:cxn>
              <a:cxn ang="0">
                <a:pos x="194" y="7"/>
              </a:cxn>
              <a:cxn ang="0">
                <a:pos x="208" y="0"/>
              </a:cxn>
              <a:cxn ang="0">
                <a:pos x="218" y="3"/>
              </a:cxn>
              <a:cxn ang="0">
                <a:pos x="246" y="25"/>
              </a:cxn>
              <a:cxn ang="0">
                <a:pos x="246" y="25"/>
              </a:cxn>
              <a:cxn ang="0">
                <a:pos x="247" y="25"/>
              </a:cxn>
              <a:cxn ang="0">
                <a:pos x="247" y="26"/>
              </a:cxn>
              <a:cxn ang="0">
                <a:pos x="247" y="26"/>
              </a:cxn>
              <a:cxn ang="0">
                <a:pos x="248" y="27"/>
              </a:cxn>
              <a:cxn ang="0">
                <a:pos x="248" y="27"/>
              </a:cxn>
              <a:cxn ang="0">
                <a:pos x="249" y="29"/>
              </a:cxn>
              <a:cxn ang="0">
                <a:pos x="249" y="29"/>
              </a:cxn>
              <a:cxn ang="0">
                <a:pos x="181" y="178"/>
              </a:cxn>
              <a:cxn ang="0">
                <a:pos x="49" y="248"/>
              </a:cxn>
              <a:cxn ang="0">
                <a:pos x="49" y="248"/>
              </a:cxn>
              <a:cxn ang="0">
                <a:pos x="34" y="246"/>
              </a:cxn>
              <a:cxn ang="0">
                <a:pos x="34" y="246"/>
              </a:cxn>
              <a:cxn ang="0">
                <a:pos x="33" y="246"/>
              </a:cxn>
              <a:cxn ang="0">
                <a:pos x="32" y="246"/>
              </a:cxn>
              <a:cxn ang="0">
                <a:pos x="32" y="245"/>
              </a:cxn>
              <a:cxn ang="0">
                <a:pos x="31" y="245"/>
              </a:cxn>
              <a:cxn ang="0">
                <a:pos x="31" y="244"/>
              </a:cxn>
              <a:cxn ang="0">
                <a:pos x="30" y="244"/>
              </a:cxn>
              <a:cxn ang="0">
                <a:pos x="30" y="244"/>
              </a:cxn>
              <a:cxn ang="0">
                <a:pos x="26" y="238"/>
              </a:cxn>
              <a:cxn ang="0">
                <a:pos x="24" y="266"/>
              </a:cxn>
              <a:cxn ang="0">
                <a:pos x="120" y="269"/>
              </a:cxn>
              <a:cxn ang="0">
                <a:pos x="159" y="228"/>
              </a:cxn>
              <a:cxn ang="0">
                <a:pos x="212" y="184"/>
              </a:cxn>
              <a:cxn ang="0">
                <a:pos x="247" y="194"/>
              </a:cxn>
              <a:cxn ang="0">
                <a:pos x="256" y="248"/>
              </a:cxn>
              <a:cxn ang="0">
                <a:pos x="256" y="248"/>
              </a:cxn>
              <a:cxn ang="0">
                <a:pos x="256" y="248"/>
              </a:cxn>
            </a:cxnLst>
            <a:rect l="0" t="0" r="r" b="b"/>
            <a:pathLst>
              <a:path w="265" h="299">
                <a:moveTo>
                  <a:pt x="256" y="248"/>
                </a:moveTo>
                <a:cubicBezTo>
                  <a:pt x="255" y="252"/>
                  <a:pt x="251" y="254"/>
                  <a:pt x="247" y="253"/>
                </a:cubicBezTo>
                <a:cubicBezTo>
                  <a:pt x="243" y="252"/>
                  <a:pt x="241" y="248"/>
                  <a:pt x="242" y="244"/>
                </a:cubicBezTo>
                <a:cubicBezTo>
                  <a:pt x="246" y="227"/>
                  <a:pt x="244" y="212"/>
                  <a:pt x="236" y="204"/>
                </a:cubicBezTo>
                <a:cubicBezTo>
                  <a:pt x="231" y="199"/>
                  <a:pt x="224" y="197"/>
                  <a:pt x="214" y="199"/>
                </a:cubicBezTo>
                <a:cubicBezTo>
                  <a:pt x="196" y="202"/>
                  <a:pt x="184" y="218"/>
                  <a:pt x="171" y="236"/>
                </a:cubicBezTo>
                <a:cubicBezTo>
                  <a:pt x="159" y="252"/>
                  <a:pt x="146" y="269"/>
                  <a:pt x="127" y="281"/>
                </a:cubicBezTo>
                <a:cubicBezTo>
                  <a:pt x="109" y="292"/>
                  <a:pt x="88" y="299"/>
                  <a:pt x="68" y="299"/>
                </a:cubicBezTo>
                <a:cubicBezTo>
                  <a:pt x="66" y="299"/>
                  <a:pt x="64" y="299"/>
                  <a:pt x="62" y="298"/>
                </a:cubicBezTo>
                <a:cubicBezTo>
                  <a:pt x="40" y="297"/>
                  <a:pt x="22" y="288"/>
                  <a:pt x="12" y="274"/>
                </a:cubicBezTo>
                <a:cubicBezTo>
                  <a:pt x="0" y="256"/>
                  <a:pt x="7" y="238"/>
                  <a:pt x="16" y="225"/>
                </a:cubicBezTo>
                <a:cubicBezTo>
                  <a:pt x="9" y="215"/>
                  <a:pt x="9" y="215"/>
                  <a:pt x="9" y="215"/>
                </a:cubicBezTo>
                <a:cubicBezTo>
                  <a:pt x="3" y="208"/>
                  <a:pt x="5" y="197"/>
                  <a:pt x="12" y="19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2"/>
                  <a:pt x="67" y="151"/>
                  <a:pt x="71" y="151"/>
                </a:cubicBezTo>
                <a:cubicBezTo>
                  <a:pt x="76" y="151"/>
                  <a:pt x="81" y="153"/>
                  <a:pt x="84" y="15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16" y="175"/>
                  <a:pt x="132" y="164"/>
                  <a:pt x="150" y="146"/>
                </a:cubicBezTo>
                <a:cubicBezTo>
                  <a:pt x="168" y="128"/>
                  <a:pt x="178" y="112"/>
                  <a:pt x="184" y="98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53" y="74"/>
                  <a:pt x="152" y="63"/>
                  <a:pt x="158" y="56"/>
                </a:cubicBezTo>
                <a:cubicBezTo>
                  <a:pt x="194" y="7"/>
                  <a:pt x="194" y="7"/>
                  <a:pt x="194" y="7"/>
                </a:cubicBezTo>
                <a:cubicBezTo>
                  <a:pt x="197" y="2"/>
                  <a:pt x="202" y="0"/>
                  <a:pt x="208" y="0"/>
                </a:cubicBezTo>
                <a:cubicBezTo>
                  <a:pt x="212" y="0"/>
                  <a:pt x="215" y="1"/>
                  <a:pt x="218" y="3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7" y="25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8"/>
                  <a:pt x="248" y="28"/>
                  <a:pt x="249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1"/>
                  <a:pt x="265" y="93"/>
                  <a:pt x="181" y="178"/>
                </a:cubicBezTo>
                <a:cubicBezTo>
                  <a:pt x="121" y="239"/>
                  <a:pt x="72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0" y="248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3" y="246"/>
                  <a:pt x="33" y="246"/>
                  <a:pt x="32" y="246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1" y="245"/>
                  <a:pt x="31" y="245"/>
                  <a:pt x="31" y="245"/>
                </a:cubicBezTo>
                <a:cubicBezTo>
                  <a:pt x="31" y="245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1" y="245"/>
                  <a:pt x="17" y="256"/>
                  <a:pt x="24" y="266"/>
                </a:cubicBezTo>
                <a:cubicBezTo>
                  <a:pt x="38" y="286"/>
                  <a:pt x="82" y="292"/>
                  <a:pt x="120" y="269"/>
                </a:cubicBezTo>
                <a:cubicBezTo>
                  <a:pt x="136" y="258"/>
                  <a:pt x="148" y="243"/>
                  <a:pt x="159" y="228"/>
                </a:cubicBezTo>
                <a:cubicBezTo>
                  <a:pt x="174" y="208"/>
                  <a:pt x="188" y="189"/>
                  <a:pt x="212" y="184"/>
                </a:cubicBezTo>
                <a:cubicBezTo>
                  <a:pt x="226" y="182"/>
                  <a:pt x="238" y="185"/>
                  <a:pt x="247" y="194"/>
                </a:cubicBezTo>
                <a:cubicBezTo>
                  <a:pt x="258" y="206"/>
                  <a:pt x="261" y="226"/>
                  <a:pt x="256" y="248"/>
                </a:cubicBezTo>
                <a:close/>
                <a:moveTo>
                  <a:pt x="256" y="248"/>
                </a:moveTo>
                <a:cubicBezTo>
                  <a:pt x="256" y="248"/>
                  <a:pt x="256" y="248"/>
                  <a:pt x="256" y="2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17FA3-03A0-4520-A570-4BD8D03A0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8" y="5403911"/>
            <a:ext cx="2576578" cy="675063"/>
          </a:xfrm>
          <a:prstGeom prst="rect">
            <a:avLst/>
          </a:prstGeom>
        </p:spPr>
      </p:pic>
      <p:sp>
        <p:nvSpPr>
          <p:cNvPr id="26" name="Retângulo 1">
            <a:extLst>
              <a:ext uri="{FF2B5EF4-FFF2-40B4-BE49-F238E27FC236}">
                <a16:creationId xmlns:a16="http://schemas.microsoft.com/office/drawing/2014/main" id="{C2C03B15-4C92-485B-8C70-E0372F64FB37}"/>
              </a:ext>
            </a:extLst>
          </p:cNvPr>
          <p:cNvSpPr/>
          <p:nvPr/>
        </p:nvSpPr>
        <p:spPr>
          <a:xfrm>
            <a:off x="571016" y="6225085"/>
            <a:ext cx="4452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</a:rPr>
              <a:t>© </a:t>
            </a:r>
            <a:r>
              <a:rPr lang="pt-BR" sz="1200" dirty="0">
                <a:solidFill>
                  <a:schemeClr val="bg1"/>
                </a:solidFill>
              </a:rPr>
              <a:t>Pedro Teixeira Pinto – Consultoria Fiscal, Unipessoal, Lda.</a:t>
            </a:r>
            <a:r>
              <a:rPr lang="pt-PT" sz="1200" dirty="0">
                <a:solidFill>
                  <a:schemeClr val="bg1"/>
                </a:solidFill>
              </a:rPr>
              <a:t> 2021.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50286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993-0EF0-43C8-945A-284D20A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>
                <a:solidFill>
                  <a:schemeClr val="accent2"/>
                </a:solidFill>
              </a:rPr>
              <a:t>Compromisso Emprego Sustentável</a:t>
            </a:r>
            <a:endParaRPr lang="pt-PT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2FD2F99-CDD9-450C-BF45-8A9D3B733CD9}"/>
              </a:ext>
            </a:extLst>
          </p:cNvPr>
          <p:cNvSpPr txBox="1">
            <a:spLocks/>
          </p:cNvSpPr>
          <p:nvPr/>
        </p:nvSpPr>
        <p:spPr>
          <a:xfrm>
            <a:off x="1828800" y="2046514"/>
            <a:ext cx="8819909" cy="420798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regularmente constituída e registada;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Preencher os requisitos legais exigidos para o exercício da atividade;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a situação tributária e contributiva regularizada;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 encontrar em situação de incumprimento no que respeita a apoios financeiros concedidos pelo IEFP;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a situação regularizada em matéria de restituições no âmbito dos financiamentos dos Fundos Europeus Estruturais e de Investimento;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Dispor de contabilidade organizada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ter pagamentos de salários em atraso;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ter sido condenada em processo-crime ou contraordenacional por violação de legislação do trabalho, nomeadamente sobre discriminação no trabalho e no acesso ao emprego, nos últimos 3 anos, salvo se da sanção aplicada no âmbito desse processo resultar prazo superior, caso em que se aplica este último.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C4C7C87-F697-4E64-BB82-4A6975B97107}"/>
              </a:ext>
            </a:extLst>
          </p:cNvPr>
          <p:cNvSpPr txBox="1">
            <a:spLocks/>
          </p:cNvSpPr>
          <p:nvPr/>
        </p:nvSpPr>
        <p:spPr>
          <a:xfrm>
            <a:off x="642520" y="1397950"/>
            <a:ext cx="3938623" cy="2954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pt-PT"/>
            </a:defPPr>
            <a:lvl1pPr indent="0" defTabSz="914127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PT" sz="1600" b="1" spc="100" dirty="0">
                <a:solidFill>
                  <a:srgbClr val="C00000"/>
                </a:solidFill>
              </a:rPr>
              <a:t>REQUISITOS</a:t>
            </a:r>
            <a:r>
              <a:rPr lang="pt-PT" sz="1600" b="1" dirty="0">
                <a:solidFill>
                  <a:srgbClr val="C00000"/>
                </a:solidFill>
              </a:rPr>
              <a:t> </a:t>
            </a:r>
            <a:r>
              <a:rPr lang="pt-PT" sz="1600" b="1" dirty="0"/>
              <a:t>-</a:t>
            </a:r>
            <a:r>
              <a:rPr lang="pt-PT" sz="1600" b="1" dirty="0">
                <a:solidFill>
                  <a:srgbClr val="C00000"/>
                </a:solidFill>
              </a:rPr>
              <a:t> </a:t>
            </a:r>
            <a:r>
              <a:rPr lang="pt-PT" sz="1600" b="1" dirty="0"/>
              <a:t>Entidade Empregadora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AC63F-5838-45D5-8CC4-248F850A0892}"/>
              </a:ext>
            </a:extLst>
          </p:cNvPr>
          <p:cNvCxnSpPr/>
          <p:nvPr/>
        </p:nvCxnSpPr>
        <p:spPr>
          <a:xfrm>
            <a:off x="642521" y="1697498"/>
            <a:ext cx="10080000" cy="0"/>
          </a:xfrm>
          <a:prstGeom prst="line">
            <a:avLst/>
          </a:prstGeom>
          <a:ln w="6350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9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993-0EF0-43C8-945A-284D20A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2"/>
                </a:solidFill>
              </a:rPr>
              <a:t>Compromisso Emprego Sustentável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2FD2F99-CDD9-450C-BF45-8A9D3B733CD9}"/>
              </a:ext>
            </a:extLst>
          </p:cNvPr>
          <p:cNvSpPr txBox="1">
            <a:spLocks/>
          </p:cNvSpPr>
          <p:nvPr/>
        </p:nvSpPr>
        <p:spPr>
          <a:xfrm>
            <a:off x="1828800" y="2046514"/>
            <a:ext cx="8819909" cy="420798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publicitação e registo de oferta de emprego no portal do IEFP, sinalizada com a intenção de candidatura à medida;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celebração de contrato de trabalho com desempregado inscrito no IEFP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criação líquida de emprego e a manutenção do nível de emprego, atingido por via do apoio: Considera-se que existe criação líquida de emprego quando, no mês de registo da oferta de emprego, a entidade empregadora tiver alcançado por via do apoio financeiro previsto na presente medida um número total de trabalhadores superior à média de trabalhadores registados nos 12 meses que precedem o mês de registo da oferta de emprego;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entidade empregadora tem a obrigatoriedade de proporcionar formação profissional ajustada às competências requeridas pelo posto de trabalho: período mínimo de 12 meses mediante acompanhamento de um tutor OU formação em entidade certificada com carga horária mínima de 50 horas.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C4C7C87-F697-4E64-BB82-4A6975B97107}"/>
              </a:ext>
            </a:extLst>
          </p:cNvPr>
          <p:cNvSpPr txBox="1">
            <a:spLocks/>
          </p:cNvSpPr>
          <p:nvPr/>
        </p:nvSpPr>
        <p:spPr>
          <a:xfrm>
            <a:off x="642520" y="1397950"/>
            <a:ext cx="5642166" cy="2954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pt-PT"/>
            </a:defPPr>
            <a:lvl1pPr indent="0" defTabSz="914127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PT" sz="1600" b="1" spc="100" dirty="0">
                <a:solidFill>
                  <a:srgbClr val="C00000"/>
                </a:solidFill>
              </a:rPr>
              <a:t>REQUISITOS</a:t>
            </a:r>
            <a:r>
              <a:rPr lang="pt-PT" sz="1600" b="1" dirty="0">
                <a:solidFill>
                  <a:srgbClr val="C00000"/>
                </a:solidFill>
              </a:rPr>
              <a:t> </a:t>
            </a:r>
            <a:r>
              <a:rPr lang="pt-PT" sz="1600" b="1" dirty="0"/>
              <a:t>-</a:t>
            </a:r>
            <a:r>
              <a:rPr lang="pt-PT" sz="1600" b="1" dirty="0">
                <a:solidFill>
                  <a:srgbClr val="C00000"/>
                </a:solidFill>
              </a:rPr>
              <a:t> </a:t>
            </a:r>
            <a:r>
              <a:rPr lang="pt-PT" sz="1600" b="1" dirty="0"/>
              <a:t>Concessão de apoio financeiro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AC63F-5838-45D5-8CC4-248F850A0892}"/>
              </a:ext>
            </a:extLst>
          </p:cNvPr>
          <p:cNvCxnSpPr/>
          <p:nvPr/>
        </p:nvCxnSpPr>
        <p:spPr>
          <a:xfrm>
            <a:off x="642521" y="1697498"/>
            <a:ext cx="10080000" cy="0"/>
          </a:xfrm>
          <a:prstGeom prst="line">
            <a:avLst/>
          </a:prstGeom>
          <a:ln w="6350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24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993-0EF0-43C8-945A-284D20A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2"/>
                </a:solidFill>
              </a:rPr>
              <a:t>Compromisso Emprego Sustentável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C4C7C87-F697-4E64-BB82-4A6975B97107}"/>
              </a:ext>
            </a:extLst>
          </p:cNvPr>
          <p:cNvSpPr txBox="1">
            <a:spLocks/>
          </p:cNvSpPr>
          <p:nvPr/>
        </p:nvSpPr>
        <p:spPr>
          <a:xfrm>
            <a:off x="642521" y="909764"/>
            <a:ext cx="5642166" cy="26827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pt-PT"/>
            </a:defPPr>
            <a:lvl1pPr indent="0" defTabSz="914127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PT" sz="1600" b="1" spc="100" dirty="0">
                <a:solidFill>
                  <a:srgbClr val="C00000"/>
                </a:solidFill>
              </a:rPr>
              <a:t>TIPOLOGIA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AC63F-5838-45D5-8CC4-248F850A0892}"/>
              </a:ext>
            </a:extLst>
          </p:cNvPr>
          <p:cNvCxnSpPr/>
          <p:nvPr/>
        </p:nvCxnSpPr>
        <p:spPr>
          <a:xfrm>
            <a:off x="642521" y="1178043"/>
            <a:ext cx="10080000" cy="0"/>
          </a:xfrm>
          <a:prstGeom prst="line">
            <a:avLst/>
          </a:prstGeom>
          <a:ln w="6350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ta: Pentágono 42">
            <a:extLst>
              <a:ext uri="{FF2B5EF4-FFF2-40B4-BE49-F238E27FC236}">
                <a16:creationId xmlns:a16="http://schemas.microsoft.com/office/drawing/2014/main" id="{0D92CF5F-3A27-43D9-AB33-5D20FEAA8A89}"/>
              </a:ext>
            </a:extLst>
          </p:cNvPr>
          <p:cNvSpPr/>
          <p:nvPr/>
        </p:nvSpPr>
        <p:spPr>
          <a:xfrm>
            <a:off x="526773" y="1314452"/>
            <a:ext cx="10080001" cy="361315"/>
          </a:xfrm>
          <a:prstGeom prst="homePlate">
            <a:avLst/>
          </a:prstGeom>
          <a:solidFill>
            <a:srgbClr val="A7A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3F6A93"/>
              </a:solidFill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4269271" y="1375209"/>
            <a:ext cx="25950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 defTabSz="1219170">
              <a:defRPr/>
            </a:pPr>
            <a:r>
              <a:rPr lang="pt-PT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de Trabalho sem Termo</a:t>
            </a:r>
            <a:endParaRPr lang="pt-PT" sz="105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0"/>
          <p:cNvSpPr txBox="1"/>
          <p:nvPr/>
        </p:nvSpPr>
        <p:spPr>
          <a:xfrm>
            <a:off x="5682521" y="1675767"/>
            <a:ext cx="5275766" cy="52166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a quem tenha sido aplicada medida de promoção e proteção de acolhimento residencial</a:t>
            </a:r>
          </a:p>
          <a:p>
            <a:pPr marL="184150" indent="-17145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Refugiado </a:t>
            </a:r>
          </a:p>
          <a:p>
            <a:pPr marL="184150" indent="-17145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em situação de sem-abrigo ou em processo de inserção social</a:t>
            </a:r>
          </a:p>
          <a:p>
            <a:pPr marL="184150" indent="-17145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Ex-recluso e quem cumpra/tenha cumprido penas ou medidas judiciais não privativas</a:t>
            </a:r>
          </a:p>
          <a:p>
            <a:pPr marL="184150" indent="-17145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Toxicodependente ou alcoólico em processo de recuperação</a:t>
            </a:r>
          </a:p>
          <a:p>
            <a:pPr marL="184150" indent="-17145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que não tenha registos na Segurança Social como trabalhador por conta de outrem, nem como trabalhador independente nos últimos 12 meses consecutivos que precedem a data do registo da oferta de emprego</a:t>
            </a:r>
          </a:p>
          <a:p>
            <a:pPr marL="184150" indent="-17145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Quando, independentemente do tempo de inscrição, tenha concluído, há menos de 12 meses, estágio financiado pelo IEFP</a:t>
            </a:r>
          </a:p>
          <a:p>
            <a:pPr marL="184150" indent="-17145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a quem tenha sido reconhecido o estatuto do cuidador informal e que tenha prestado cuidados enquanto cuidador informal principal</a:t>
            </a:r>
          </a:p>
        </p:txBody>
      </p:sp>
      <p:sp>
        <p:nvSpPr>
          <p:cNvPr id="16" name="object 20"/>
          <p:cNvSpPr txBox="1"/>
          <p:nvPr/>
        </p:nvSpPr>
        <p:spPr>
          <a:xfrm>
            <a:off x="526773" y="1643488"/>
            <a:ext cx="4989023" cy="562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lvl="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Desempregado inscrito</a:t>
            </a: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IEFP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pelo menos</a:t>
            </a: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consecutivos</a:t>
            </a:r>
            <a:endParaRPr lang="en-US" sz="1200" spc="-5" dirty="0">
              <a:solidFill>
                <a:srgbClr val="292C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Inscrito há pelo menos 2 meses consecutivos, quando se trate de pessoa com idade igual ou inferior a 35 anos e com idade igual ou superior a 45 anos</a:t>
            </a:r>
          </a:p>
          <a:p>
            <a:pPr marL="241300" lvl="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Beneficiário</a:t>
            </a: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prestação de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desemprego</a:t>
            </a:r>
          </a:p>
          <a:p>
            <a:pPr marL="241300" lvl="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Beneficiário</a:t>
            </a: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rendimento</a:t>
            </a: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de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inserção</a:t>
            </a:r>
          </a:p>
          <a:p>
            <a:pPr marL="241300" lvl="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com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deficiência</a:t>
            </a: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incapacidade</a:t>
            </a:r>
          </a:p>
          <a:p>
            <a:pPr marL="241300" lvl="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que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integre</a:t>
            </a: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r>
              <a:rPr lang="en-US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monoparental</a:t>
            </a:r>
          </a:p>
          <a:p>
            <a:pPr marL="241300" lvl="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cujo cônjuge ou pessoa com quem viva em união de facto se encontre igualmente em situação de desemprego, inscrito no IEFP</a:t>
            </a:r>
          </a:p>
          <a:p>
            <a:pPr marL="24130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Vitima de violência doméstica</a:t>
            </a:r>
          </a:p>
          <a:p>
            <a:pPr marL="24130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que tenha prestado serviço efetivo ou em regime de contrato nas forças armadas</a:t>
            </a:r>
          </a:p>
          <a:p>
            <a:pPr marL="241300" lvl="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endParaRPr lang="pt-PT" sz="1200" spc="-5" dirty="0">
              <a:solidFill>
                <a:srgbClr val="292C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lvl="0" indent="-228600">
              <a:lnSpc>
                <a:spcPct val="2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  <a:defRPr/>
            </a:pPr>
            <a:endParaRPr lang="pt-PT" sz="1200" spc="-5" dirty="0">
              <a:solidFill>
                <a:srgbClr val="292C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8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993-0EF0-43C8-945A-284D20A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2"/>
                </a:solidFill>
              </a:rPr>
              <a:t>Compromisso Emprego Sustentável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C4C7C87-F697-4E64-BB82-4A6975B97107}"/>
              </a:ext>
            </a:extLst>
          </p:cNvPr>
          <p:cNvSpPr txBox="1">
            <a:spLocks/>
          </p:cNvSpPr>
          <p:nvPr/>
        </p:nvSpPr>
        <p:spPr>
          <a:xfrm>
            <a:off x="642520" y="1411543"/>
            <a:ext cx="5642166" cy="26827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pt-PT"/>
            </a:defPPr>
            <a:lvl1pPr indent="0" defTabSz="914127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PT" sz="1600" b="1" spc="100" dirty="0">
                <a:solidFill>
                  <a:srgbClr val="C00000"/>
                </a:solidFill>
              </a:rPr>
              <a:t>APOIOS</a:t>
            </a:r>
            <a:endParaRPr lang="pt-PT" sz="1600" b="1" spc="1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AC63F-5838-45D5-8CC4-248F850A0892}"/>
              </a:ext>
            </a:extLst>
          </p:cNvPr>
          <p:cNvCxnSpPr/>
          <p:nvPr/>
        </p:nvCxnSpPr>
        <p:spPr>
          <a:xfrm>
            <a:off x="642521" y="1697498"/>
            <a:ext cx="10080000" cy="0"/>
          </a:xfrm>
          <a:prstGeom prst="line">
            <a:avLst/>
          </a:prstGeom>
          <a:ln w="6350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1B7F8C-C304-4E7B-899A-055F704190A9}"/>
              </a:ext>
            </a:extLst>
          </p:cNvPr>
          <p:cNvSpPr/>
          <p:nvPr/>
        </p:nvSpPr>
        <p:spPr>
          <a:xfrm>
            <a:off x="678183" y="1894115"/>
            <a:ext cx="10044337" cy="369142"/>
          </a:xfrm>
          <a:prstGeom prst="rect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354CE624-452B-40A5-BB2F-404C2529E02C}"/>
              </a:ext>
            </a:extLst>
          </p:cNvPr>
          <p:cNvSpPr txBox="1"/>
          <p:nvPr/>
        </p:nvSpPr>
        <p:spPr>
          <a:xfrm>
            <a:off x="713845" y="1953018"/>
            <a:ext cx="10044337" cy="4578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PT" sz="14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Apoios financeiro à contratação e ao pagamento de contribuições para a Segurança Social</a:t>
            </a:r>
          </a:p>
          <a:p>
            <a:pPr marL="12700" algn="ctr">
              <a:spcBef>
                <a:spcPts val="100"/>
              </a:spcBef>
            </a:pPr>
            <a:endParaRPr lang="pt-PT" sz="1400" b="1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EB71FD14-1A21-4EBF-BBB0-A94AB06DAB6F}"/>
              </a:ext>
            </a:extLst>
          </p:cNvPr>
          <p:cNvSpPr/>
          <p:nvPr/>
        </p:nvSpPr>
        <p:spPr>
          <a:xfrm rot="10800000">
            <a:off x="678181" y="5930960"/>
            <a:ext cx="10080001" cy="182136"/>
          </a:xfrm>
          <a:prstGeom prst="triangle">
            <a:avLst/>
          </a:prstGeom>
          <a:solidFill>
            <a:srgbClr val="D3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FD0D02-20EA-4E14-822E-95D7F84BAA11}"/>
              </a:ext>
            </a:extLst>
          </p:cNvPr>
          <p:cNvSpPr txBox="1"/>
          <p:nvPr/>
        </p:nvSpPr>
        <p:spPr>
          <a:xfrm>
            <a:off x="642520" y="2682399"/>
            <a:ext cx="10079999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3515" indent="-17145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184785" algn="l"/>
                <a:tab pos="185420" algn="l"/>
              </a:tabLst>
            </a:pPr>
            <a:r>
              <a:rPr lang="pt-PT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A entidade empregadora tem direito a um apoio financeiro à contratação correspondente a 12 vezes o valor do IAS</a:t>
            </a:r>
          </a:p>
          <a:p>
            <a:pPr marL="12065" algn="just">
              <a:spcBef>
                <a:spcPts val="105"/>
              </a:spcBef>
              <a:tabLst>
                <a:tab pos="184785" algn="l"/>
                <a:tab pos="185420" algn="l"/>
              </a:tabLst>
            </a:pPr>
            <a:endParaRPr lang="pt-PT" sz="12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algn="just">
              <a:spcBef>
                <a:spcPts val="105"/>
              </a:spcBef>
              <a:tabLst>
                <a:tab pos="184785" algn="l"/>
                <a:tab pos="185420" algn="l"/>
              </a:tabLst>
            </a:pPr>
            <a:r>
              <a:rPr lang="pt-PT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12065" algn="just">
              <a:spcBef>
                <a:spcPts val="105"/>
              </a:spcBef>
              <a:tabLst>
                <a:tab pos="184785" algn="l"/>
                <a:tab pos="185420" algn="l"/>
              </a:tabLst>
            </a:pPr>
            <a:r>
              <a:rPr lang="pt-PT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183515" indent="-17145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184785" algn="l"/>
                <a:tab pos="185420" algn="l"/>
              </a:tabLst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financiamento começa nos 5.318,4 euros por trabalhador, mas pode mais do que duplicar com as majorações (slides seguintes). </a:t>
            </a:r>
          </a:p>
          <a:p>
            <a:pPr marL="183515" indent="-17145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184785" algn="l"/>
                <a:tab pos="185420" algn="l"/>
              </a:tabLst>
            </a:pPr>
            <a:endParaRPr lang="pt-PT" sz="1200" spc="-5" dirty="0">
              <a:solidFill>
                <a:srgbClr val="292C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184785" algn="l"/>
                <a:tab pos="185420" algn="l"/>
              </a:tabLst>
            </a:pP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Cumulativamente tem também direito a um </a:t>
            </a:r>
            <a:r>
              <a:rPr lang="pt-PT" sz="1200" b="1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financeiro correspondente a metade do valor da contribuição para a segurança social a seu cargo</a:t>
            </a:r>
            <a:r>
              <a:rPr lang="pt-PT" sz="1200" spc="-5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relativamente aos contratos de trabalho apoiados, durante o primeiro ano da sua vigência. O montante é apurado tendo em conta a retribuição base estabelecida nos contratos a apoiar e com referência a um período de 14 meses, não podendo ultrapassar o limite de sete vezes o valor do 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9E94D0-5762-4788-BB45-FB618EB4CC54}"/>
              </a:ext>
            </a:extLst>
          </p:cNvPr>
          <p:cNvSpPr txBox="1"/>
          <p:nvPr/>
        </p:nvSpPr>
        <p:spPr>
          <a:xfrm>
            <a:off x="4438680" y="3044780"/>
            <a:ext cx="1657320" cy="276999"/>
          </a:xfrm>
          <a:prstGeom prst="rect">
            <a:avLst/>
          </a:prstGeom>
          <a:noFill/>
          <a:ln>
            <a:solidFill>
              <a:srgbClr val="B31C27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12 x IAS = 5.318,40 €</a:t>
            </a:r>
          </a:p>
        </p:txBody>
      </p:sp>
    </p:spTree>
    <p:extLst>
      <p:ext uri="{BB962C8B-B14F-4D97-AF65-F5344CB8AC3E}">
        <p14:creationId xmlns:p14="http://schemas.microsoft.com/office/powerpoint/2010/main" val="398622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993-0EF0-43C8-945A-284D20A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2"/>
                </a:solidFill>
              </a:rPr>
              <a:t>Compromisso Emprego Sustentável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C4C7C87-F697-4E64-BB82-4A6975B97107}"/>
              </a:ext>
            </a:extLst>
          </p:cNvPr>
          <p:cNvSpPr txBox="1">
            <a:spLocks/>
          </p:cNvSpPr>
          <p:nvPr/>
        </p:nvSpPr>
        <p:spPr>
          <a:xfrm>
            <a:off x="642520" y="1411543"/>
            <a:ext cx="5642166" cy="26827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pt-PT"/>
            </a:defPPr>
            <a:lvl1pPr indent="0" defTabSz="914127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PT" sz="1600" b="1" spc="100" dirty="0">
                <a:solidFill>
                  <a:srgbClr val="C00000"/>
                </a:solidFill>
              </a:rPr>
              <a:t>MAJORAÇÕES</a:t>
            </a:r>
            <a:endParaRPr lang="pt-PT" sz="1600" b="1" spc="1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AC63F-5838-45D5-8CC4-248F850A0892}"/>
              </a:ext>
            </a:extLst>
          </p:cNvPr>
          <p:cNvCxnSpPr/>
          <p:nvPr/>
        </p:nvCxnSpPr>
        <p:spPr>
          <a:xfrm>
            <a:off x="642521" y="1697498"/>
            <a:ext cx="10080000" cy="0"/>
          </a:xfrm>
          <a:prstGeom prst="line">
            <a:avLst/>
          </a:prstGeom>
          <a:ln w="6350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entágono 40">
            <a:extLst>
              <a:ext uri="{FF2B5EF4-FFF2-40B4-BE49-F238E27FC236}">
                <a16:creationId xmlns:a16="http://schemas.microsoft.com/office/drawing/2014/main" id="{8CA7429B-B402-4F87-AF5A-B6C420541CC3}"/>
              </a:ext>
            </a:extLst>
          </p:cNvPr>
          <p:cNvSpPr/>
          <p:nvPr/>
        </p:nvSpPr>
        <p:spPr>
          <a:xfrm>
            <a:off x="642521" y="1886857"/>
            <a:ext cx="10080001" cy="361315"/>
          </a:xfrm>
          <a:prstGeom prst="homePlat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object 14"/>
          <p:cNvSpPr txBox="1"/>
          <p:nvPr/>
        </p:nvSpPr>
        <p:spPr>
          <a:xfrm>
            <a:off x="3475947" y="1953060"/>
            <a:ext cx="47212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pt-PT"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em que se aplica majorações de 25% </a:t>
            </a:r>
          </a:p>
        </p:txBody>
      </p:sp>
      <p:sp>
        <p:nvSpPr>
          <p:cNvPr id="42" name="object 24">
            <a:extLst>
              <a:ext uri="{FF2B5EF4-FFF2-40B4-BE49-F238E27FC236}">
                <a16:creationId xmlns:a16="http://schemas.microsoft.com/office/drawing/2014/main" id="{5BD95B5E-D7A3-46B7-B3AC-6779236A37F0}"/>
              </a:ext>
            </a:extLst>
          </p:cNvPr>
          <p:cNvSpPr txBox="1"/>
          <p:nvPr/>
        </p:nvSpPr>
        <p:spPr>
          <a:xfrm>
            <a:off x="1264088" y="2655800"/>
            <a:ext cx="9478376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lang="pt-PT" sz="1200" b="1" spc="-5" dirty="0">
                <a:solidFill>
                  <a:srgbClr val="292C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Contratação de jovens com idade até aos 35 anos, inclusive</a:t>
            </a:r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4F5E634E-78FD-4128-B052-D676F63AA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651783"/>
              </p:ext>
            </p:extLst>
          </p:nvPr>
        </p:nvGraphicFramePr>
        <p:xfrm>
          <a:off x="793818" y="2652705"/>
          <a:ext cx="291977" cy="20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orelDRAW" r:id="rId3" imgW="2527486" imgH="1742722" progId="CorelDraw.Graphic.18">
                  <p:embed/>
                </p:oleObj>
              </mc:Choice>
              <mc:Fallback>
                <p:oleObj name="CorelDRAW" r:id="rId3" imgW="2527486" imgH="1742722" progId="CorelDraw.Graphic.18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F5E634E-78FD-4128-B052-D676F63AA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818" y="2652705"/>
                        <a:ext cx="291977" cy="201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object 24">
            <a:extLst>
              <a:ext uri="{FF2B5EF4-FFF2-40B4-BE49-F238E27FC236}">
                <a16:creationId xmlns:a16="http://schemas.microsoft.com/office/drawing/2014/main" id="{5BD95B5E-D7A3-46B7-B3AC-6779236A37F0}"/>
              </a:ext>
            </a:extLst>
          </p:cNvPr>
          <p:cNvSpPr txBox="1"/>
          <p:nvPr/>
        </p:nvSpPr>
        <p:spPr>
          <a:xfrm>
            <a:off x="1264089" y="3129551"/>
            <a:ext cx="947837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lang="pt-PT" sz="1200" b="1" spc="-5" dirty="0">
                <a:solidFill>
                  <a:srgbClr val="292C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Quando</a:t>
            </a: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retribuição base associada ao contrato apoiado seja igual ou superior a duas vezes o valor da retribuição mínima mensal garantida (RMMG)</a:t>
            </a:r>
          </a:p>
        </p:txBody>
      </p:sp>
      <p:graphicFrame>
        <p:nvGraphicFramePr>
          <p:cNvPr id="73" name="Objeto 72">
            <a:extLst>
              <a:ext uri="{FF2B5EF4-FFF2-40B4-BE49-F238E27FC236}">
                <a16:creationId xmlns:a16="http://schemas.microsoft.com/office/drawing/2014/main" id="{4F5E634E-78FD-4128-B052-D676F63AA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47525"/>
              </p:ext>
            </p:extLst>
          </p:nvPr>
        </p:nvGraphicFramePr>
        <p:xfrm>
          <a:off x="793817" y="3125211"/>
          <a:ext cx="291977" cy="20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3" imgW="2527486" imgH="1742722" progId="CorelDraw.Graphic.18">
                  <p:embed/>
                </p:oleObj>
              </mc:Choice>
              <mc:Fallback>
                <p:oleObj name="CorelDRAW" r:id="rId3" imgW="2527486" imgH="1742722" progId="CorelDraw.Graphic.18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4F5E634E-78FD-4128-B052-D676F63AA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817" y="3125211"/>
                        <a:ext cx="291977" cy="201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object 24">
            <a:extLst>
              <a:ext uri="{FF2B5EF4-FFF2-40B4-BE49-F238E27FC236}">
                <a16:creationId xmlns:a16="http://schemas.microsoft.com/office/drawing/2014/main" id="{5BD95B5E-D7A3-46B7-B3AC-6779236A37F0}"/>
              </a:ext>
            </a:extLst>
          </p:cNvPr>
          <p:cNvSpPr txBox="1"/>
          <p:nvPr/>
        </p:nvSpPr>
        <p:spPr>
          <a:xfrm>
            <a:off x="1256392" y="3710839"/>
            <a:ext cx="967921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PT" sz="1200" b="1" spc="-5" dirty="0">
                <a:solidFill>
                  <a:srgbClr val="292C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esteja</a:t>
            </a: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causa posto de trabalho localizado em território do interior</a:t>
            </a:r>
          </a:p>
        </p:txBody>
      </p:sp>
      <p:graphicFrame>
        <p:nvGraphicFramePr>
          <p:cNvPr id="75" name="Objeto 74">
            <a:extLst>
              <a:ext uri="{FF2B5EF4-FFF2-40B4-BE49-F238E27FC236}">
                <a16:creationId xmlns:a16="http://schemas.microsoft.com/office/drawing/2014/main" id="{4F5E634E-78FD-4128-B052-D676F63AA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15961"/>
              </p:ext>
            </p:extLst>
          </p:nvPr>
        </p:nvGraphicFramePr>
        <p:xfrm>
          <a:off x="793817" y="3707594"/>
          <a:ext cx="291977" cy="20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orelDRAW" r:id="rId3" imgW="2527486" imgH="1742722" progId="CorelDraw.Graphic.18">
                  <p:embed/>
                </p:oleObj>
              </mc:Choice>
              <mc:Fallback>
                <p:oleObj name="CorelDRAW" r:id="rId3" imgW="2527486" imgH="1742722" progId="CorelDraw.Graphic.18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4F5E634E-78FD-4128-B052-D676F63AA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817" y="3707594"/>
                        <a:ext cx="291977" cy="201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object 24">
            <a:extLst>
              <a:ext uri="{FF2B5EF4-FFF2-40B4-BE49-F238E27FC236}">
                <a16:creationId xmlns:a16="http://schemas.microsoft.com/office/drawing/2014/main" id="{5BD95B5E-D7A3-46B7-B3AC-6779236A37F0}"/>
              </a:ext>
            </a:extLst>
          </p:cNvPr>
          <p:cNvSpPr txBox="1"/>
          <p:nvPr/>
        </p:nvSpPr>
        <p:spPr>
          <a:xfrm>
            <a:off x="1264087" y="4191374"/>
            <a:ext cx="9478377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 </a:t>
            </a:r>
            <a:r>
              <a:rPr lang="pt-PT" sz="1200" b="1" spc="-5" dirty="0">
                <a:solidFill>
                  <a:srgbClr val="292C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entidade</a:t>
            </a: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empregadora seja parte de instrumento de regulamentação coletiva de trabalho (IRCT)</a:t>
            </a:r>
          </a:p>
        </p:txBody>
      </p:sp>
      <p:graphicFrame>
        <p:nvGraphicFramePr>
          <p:cNvPr id="105" name="Objeto 104">
            <a:extLst>
              <a:ext uri="{FF2B5EF4-FFF2-40B4-BE49-F238E27FC236}">
                <a16:creationId xmlns:a16="http://schemas.microsoft.com/office/drawing/2014/main" id="{4F5E634E-78FD-4128-B052-D676F63AA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305933"/>
              </p:ext>
            </p:extLst>
          </p:nvPr>
        </p:nvGraphicFramePr>
        <p:xfrm>
          <a:off x="793817" y="4188129"/>
          <a:ext cx="291977" cy="20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3" imgW="2527486" imgH="1742722" progId="CorelDraw.Graphic.18">
                  <p:embed/>
                </p:oleObj>
              </mc:Choice>
              <mc:Fallback>
                <p:oleObj name="CorelDRAW" r:id="rId3" imgW="2527486" imgH="1742722" progId="CorelDraw.Graphic.18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4F5E634E-78FD-4128-B052-D676F63AA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817" y="4188129"/>
                        <a:ext cx="291977" cy="201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78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993-0EF0-43C8-945A-284D20A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2"/>
                </a:solidFill>
              </a:rPr>
              <a:t>Compromisso Emprego Sustentável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C4C7C87-F697-4E64-BB82-4A6975B97107}"/>
              </a:ext>
            </a:extLst>
          </p:cNvPr>
          <p:cNvSpPr txBox="1">
            <a:spLocks/>
          </p:cNvSpPr>
          <p:nvPr/>
        </p:nvSpPr>
        <p:spPr>
          <a:xfrm>
            <a:off x="642520" y="1411543"/>
            <a:ext cx="5642166" cy="26827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pt-PT"/>
            </a:defPPr>
            <a:lvl1pPr indent="0" defTabSz="914127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PT" sz="1600" b="1" spc="100" dirty="0">
                <a:solidFill>
                  <a:srgbClr val="C00000"/>
                </a:solidFill>
              </a:rPr>
              <a:t>MAJORAÇÕES</a:t>
            </a:r>
            <a:endParaRPr lang="pt-PT" sz="1600" b="1" spc="1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AC63F-5838-45D5-8CC4-248F850A0892}"/>
              </a:ext>
            </a:extLst>
          </p:cNvPr>
          <p:cNvCxnSpPr/>
          <p:nvPr/>
        </p:nvCxnSpPr>
        <p:spPr>
          <a:xfrm>
            <a:off x="642521" y="1697498"/>
            <a:ext cx="10080000" cy="0"/>
          </a:xfrm>
          <a:prstGeom prst="line">
            <a:avLst/>
          </a:prstGeom>
          <a:ln w="6350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entágono 40">
            <a:extLst>
              <a:ext uri="{FF2B5EF4-FFF2-40B4-BE49-F238E27FC236}">
                <a16:creationId xmlns:a16="http://schemas.microsoft.com/office/drawing/2014/main" id="{8CA7429B-B402-4F87-AF5A-B6C420541CC3}"/>
              </a:ext>
            </a:extLst>
          </p:cNvPr>
          <p:cNvSpPr/>
          <p:nvPr/>
        </p:nvSpPr>
        <p:spPr>
          <a:xfrm>
            <a:off x="642521" y="1886857"/>
            <a:ext cx="10080001" cy="361315"/>
          </a:xfrm>
          <a:prstGeom prst="homePlat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object 14"/>
          <p:cNvSpPr txBox="1"/>
          <p:nvPr/>
        </p:nvSpPr>
        <p:spPr>
          <a:xfrm>
            <a:off x="642521" y="1953061"/>
            <a:ext cx="100800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pt-PT"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em que se aplica majorações de 30% </a:t>
            </a:r>
          </a:p>
        </p:txBody>
      </p:sp>
      <p:sp>
        <p:nvSpPr>
          <p:cNvPr id="70" name="object 3">
            <a:extLst>
              <a:ext uri="{FF2B5EF4-FFF2-40B4-BE49-F238E27FC236}">
                <a16:creationId xmlns:a16="http://schemas.microsoft.com/office/drawing/2014/main" id="{98F89EC3-84D9-4631-BC1A-5E6CF2B6AE85}"/>
              </a:ext>
            </a:extLst>
          </p:cNvPr>
          <p:cNvSpPr txBox="1">
            <a:spLocks/>
          </p:cNvSpPr>
          <p:nvPr/>
        </p:nvSpPr>
        <p:spPr>
          <a:xfrm>
            <a:off x="1334358" y="2489735"/>
            <a:ext cx="8696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1200" spc="-5" dirty="0">
                <a:solidFill>
                  <a:srgbClr val="292C39"/>
                </a:solidFill>
              </a:rPr>
              <a:t>Quando esteja em causa a contratação de desempregados do sexo sub-representado em determinada profissão</a:t>
            </a:r>
          </a:p>
        </p:txBody>
      </p:sp>
      <p:sp>
        <p:nvSpPr>
          <p:cNvPr id="35" name="Seta: Pentágono 45">
            <a:extLst>
              <a:ext uri="{FF2B5EF4-FFF2-40B4-BE49-F238E27FC236}">
                <a16:creationId xmlns:a16="http://schemas.microsoft.com/office/drawing/2014/main" id="{C396FA05-2136-4DCE-A845-ECD2FF938A14}"/>
              </a:ext>
            </a:extLst>
          </p:cNvPr>
          <p:cNvSpPr/>
          <p:nvPr/>
        </p:nvSpPr>
        <p:spPr>
          <a:xfrm>
            <a:off x="642517" y="5016532"/>
            <a:ext cx="10080001" cy="366087"/>
          </a:xfrm>
          <a:prstGeom prst="homePlate">
            <a:avLst>
              <a:gd name="adj" fmla="val 0"/>
            </a:avLst>
          </a:prstGeom>
          <a:solidFill>
            <a:srgbClr val="4D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object 19"/>
          <p:cNvSpPr txBox="1"/>
          <p:nvPr/>
        </p:nvSpPr>
        <p:spPr>
          <a:xfrm>
            <a:off x="841840" y="5074003"/>
            <a:ext cx="96813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P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majorações previstas nos pontos anteriores são cumuláveis entre si até ao limite de três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2FA52137-93B9-4BB3-9595-A8A44E61E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480073"/>
              </p:ext>
            </p:extLst>
          </p:nvPr>
        </p:nvGraphicFramePr>
        <p:xfrm>
          <a:off x="799160" y="2530896"/>
          <a:ext cx="291977" cy="20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orelDRAW" r:id="rId3" imgW="2527486" imgH="1742722" progId="CorelDraw.Graphic.18">
                  <p:embed/>
                </p:oleObj>
              </mc:Choice>
              <mc:Fallback>
                <p:oleObj name="CorelDRAW" r:id="rId3" imgW="2527486" imgH="1742722" progId="CorelDraw.Graphic.18">
                  <p:embed/>
                  <p:pic>
                    <p:nvPicPr>
                      <p:cNvPr id="81" name="Objeto 80">
                        <a:extLst>
                          <a:ext uri="{FF2B5EF4-FFF2-40B4-BE49-F238E27FC236}">
                            <a16:creationId xmlns:a16="http://schemas.microsoft.com/office/drawing/2014/main" id="{4F5E634E-78FD-4128-B052-D676F63AA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9160" y="2530896"/>
                        <a:ext cx="291977" cy="201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eta: Pentágono 40">
            <a:extLst>
              <a:ext uri="{FF2B5EF4-FFF2-40B4-BE49-F238E27FC236}">
                <a16:creationId xmlns:a16="http://schemas.microsoft.com/office/drawing/2014/main" id="{2D391006-B353-4DC2-9BC9-BB114FBA3429}"/>
              </a:ext>
            </a:extLst>
          </p:cNvPr>
          <p:cNvSpPr/>
          <p:nvPr/>
        </p:nvSpPr>
        <p:spPr>
          <a:xfrm>
            <a:off x="642519" y="3442261"/>
            <a:ext cx="10080001" cy="361315"/>
          </a:xfrm>
          <a:prstGeom prst="homePlat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05"/>
              </a:spcBef>
            </a:pPr>
            <a:endParaRPr lang="pt-PT" sz="1400" b="1" spc="-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F51E582A-3747-4CAB-A41E-BF7557EE0B2D}"/>
              </a:ext>
            </a:extLst>
          </p:cNvPr>
          <p:cNvSpPr txBox="1"/>
          <p:nvPr/>
        </p:nvSpPr>
        <p:spPr>
          <a:xfrm>
            <a:off x="642519" y="3486610"/>
            <a:ext cx="100800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pt-PT"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em que se aplica majorações de 35% 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84C8E970-7299-49A7-A198-87C707691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97644"/>
              </p:ext>
            </p:extLst>
          </p:nvPr>
        </p:nvGraphicFramePr>
        <p:xfrm>
          <a:off x="799160" y="4160331"/>
          <a:ext cx="291977" cy="20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3" imgW="2527486" imgH="1742722" progId="CorelDraw.Graphic.18">
                  <p:embed/>
                </p:oleObj>
              </mc:Choice>
              <mc:Fallback>
                <p:oleObj name="CorelDRAW" r:id="rId3" imgW="2527486" imgH="1742722" progId="CorelDraw.Graphic.18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2FA52137-93B9-4BB3-9595-A8A44E61EE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9160" y="4160331"/>
                        <a:ext cx="291977" cy="201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bject 3">
            <a:extLst>
              <a:ext uri="{FF2B5EF4-FFF2-40B4-BE49-F238E27FC236}">
                <a16:creationId xmlns:a16="http://schemas.microsoft.com/office/drawing/2014/main" id="{F8C42641-3E14-4FD6-A445-650F7EC439AA}"/>
              </a:ext>
            </a:extLst>
          </p:cNvPr>
          <p:cNvSpPr txBox="1">
            <a:spLocks/>
          </p:cNvSpPr>
          <p:nvPr/>
        </p:nvSpPr>
        <p:spPr>
          <a:xfrm>
            <a:off x="1334356" y="4160331"/>
            <a:ext cx="8696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1200" spc="-5" dirty="0">
                <a:solidFill>
                  <a:srgbClr val="292C39"/>
                </a:solidFill>
              </a:rPr>
              <a:t>Quando esteja em causa a contratação de pessoas com deficiência e incapacidade</a:t>
            </a:r>
          </a:p>
        </p:txBody>
      </p:sp>
    </p:spTree>
    <p:extLst>
      <p:ext uri="{BB962C8B-B14F-4D97-AF65-F5344CB8AC3E}">
        <p14:creationId xmlns:p14="http://schemas.microsoft.com/office/powerpoint/2010/main" val="343250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993-0EF0-43C8-945A-284D20A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2"/>
                </a:solidFill>
              </a:rPr>
              <a:t>Compromisso Emprego Sustentável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C4C7C87-F697-4E64-BB82-4A6975B97107}"/>
              </a:ext>
            </a:extLst>
          </p:cNvPr>
          <p:cNvSpPr txBox="1">
            <a:spLocks/>
          </p:cNvSpPr>
          <p:nvPr/>
        </p:nvSpPr>
        <p:spPr>
          <a:xfrm>
            <a:off x="642520" y="1411543"/>
            <a:ext cx="5642166" cy="26827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pt-PT"/>
            </a:defPPr>
            <a:lvl1pPr indent="0" defTabSz="914127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PT" sz="1600" b="1" spc="100" dirty="0">
                <a:solidFill>
                  <a:srgbClr val="C00000"/>
                </a:solidFill>
              </a:rPr>
              <a:t>PAGAMENTO</a:t>
            </a:r>
            <a:endParaRPr lang="pt-PT" sz="1600" b="1" spc="1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AC63F-5838-45D5-8CC4-248F850A0892}"/>
              </a:ext>
            </a:extLst>
          </p:cNvPr>
          <p:cNvCxnSpPr/>
          <p:nvPr/>
        </p:nvCxnSpPr>
        <p:spPr>
          <a:xfrm>
            <a:off x="642521" y="1697498"/>
            <a:ext cx="10080000" cy="0"/>
          </a:xfrm>
          <a:prstGeom prst="line">
            <a:avLst/>
          </a:prstGeom>
          <a:ln w="6350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eta: Pentágono 45">
            <a:extLst>
              <a:ext uri="{FF2B5EF4-FFF2-40B4-BE49-F238E27FC236}">
                <a16:creationId xmlns:a16="http://schemas.microsoft.com/office/drawing/2014/main" id="{C396FA05-2136-4DCE-A845-ECD2FF938A14}"/>
              </a:ext>
            </a:extLst>
          </p:cNvPr>
          <p:cNvSpPr/>
          <p:nvPr/>
        </p:nvSpPr>
        <p:spPr>
          <a:xfrm>
            <a:off x="642520" y="2359399"/>
            <a:ext cx="4907379" cy="366087"/>
          </a:xfrm>
          <a:prstGeom prst="homePlate">
            <a:avLst/>
          </a:prstGeom>
          <a:solidFill>
            <a:srgbClr val="4D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object 19"/>
          <p:cNvSpPr txBox="1"/>
          <p:nvPr/>
        </p:nvSpPr>
        <p:spPr>
          <a:xfrm>
            <a:off x="642521" y="2448667"/>
            <a:ext cx="49073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P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Prestações / Valor Percentual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98CB38D-8A3C-402C-8830-3BE678621E91}"/>
              </a:ext>
            </a:extLst>
          </p:cNvPr>
          <p:cNvSpPr/>
          <p:nvPr/>
        </p:nvSpPr>
        <p:spPr>
          <a:xfrm rot="2734385">
            <a:off x="1204464" y="3190128"/>
            <a:ext cx="508814" cy="508814"/>
          </a:xfrm>
          <a:prstGeom prst="rect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292C39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AFAC871-A6FA-4A24-80E8-D3F3ECAA15D3}"/>
              </a:ext>
            </a:extLst>
          </p:cNvPr>
          <p:cNvSpPr/>
          <p:nvPr/>
        </p:nvSpPr>
        <p:spPr>
          <a:xfrm rot="2734385">
            <a:off x="6390047" y="3164008"/>
            <a:ext cx="508814" cy="508814"/>
          </a:xfrm>
          <a:prstGeom prst="rect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292C39"/>
              </a:solidFill>
            </a:endParaRPr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53F11EE8-B090-47B5-B154-787095504CEA}"/>
              </a:ext>
            </a:extLst>
          </p:cNvPr>
          <p:cNvSpPr txBox="1"/>
          <p:nvPr/>
        </p:nvSpPr>
        <p:spPr>
          <a:xfrm>
            <a:off x="2249901" y="3277519"/>
            <a:ext cx="24961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1ª prestação : 60%</a:t>
            </a:r>
          </a:p>
        </p:txBody>
      </p:sp>
      <p:sp>
        <p:nvSpPr>
          <p:cNvPr id="18" name="Freeform 214">
            <a:extLst>
              <a:ext uri="{FF2B5EF4-FFF2-40B4-BE49-F238E27FC236}">
                <a16:creationId xmlns:a16="http://schemas.microsoft.com/office/drawing/2014/main" id="{7D2C44BB-E56D-4D5D-B183-E954EB83A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534" y="3241110"/>
            <a:ext cx="297840" cy="336286"/>
          </a:xfrm>
          <a:custGeom>
            <a:avLst/>
            <a:gdLst>
              <a:gd name="T0" fmla="*/ 148811 w 545"/>
              <a:gd name="T1" fmla="*/ 132129 h 619"/>
              <a:gd name="T2" fmla="*/ 42621 w 545"/>
              <a:gd name="T3" fmla="*/ 137515 h 619"/>
              <a:gd name="T4" fmla="*/ 148811 w 545"/>
              <a:gd name="T5" fmla="*/ 147927 h 619"/>
              <a:gd name="T6" fmla="*/ 148811 w 545"/>
              <a:gd name="T7" fmla="*/ 132129 h 619"/>
              <a:gd name="T8" fmla="*/ 148811 w 545"/>
              <a:gd name="T9" fmla="*/ 169111 h 619"/>
              <a:gd name="T10" fmla="*/ 42621 w 545"/>
              <a:gd name="T11" fmla="*/ 174497 h 619"/>
              <a:gd name="T12" fmla="*/ 148811 w 545"/>
              <a:gd name="T13" fmla="*/ 179882 h 619"/>
              <a:gd name="T14" fmla="*/ 148811 w 545"/>
              <a:gd name="T15" fmla="*/ 169111 h 619"/>
              <a:gd name="T16" fmla="*/ 170122 w 545"/>
              <a:gd name="T17" fmla="*/ 26569 h 619"/>
              <a:gd name="T18" fmla="*/ 148811 w 545"/>
              <a:gd name="T19" fmla="*/ 10412 h 619"/>
              <a:gd name="T20" fmla="*/ 95716 w 545"/>
              <a:gd name="T21" fmla="*/ 0 h 619"/>
              <a:gd name="T22" fmla="*/ 47677 w 545"/>
              <a:gd name="T23" fmla="*/ 10412 h 619"/>
              <a:gd name="T24" fmla="*/ 26367 w 545"/>
              <a:gd name="T25" fmla="*/ 26569 h 619"/>
              <a:gd name="T26" fmla="*/ 0 w 545"/>
              <a:gd name="T27" fmla="*/ 195681 h 619"/>
              <a:gd name="T28" fmla="*/ 170122 w 545"/>
              <a:gd name="T29" fmla="*/ 221891 h 619"/>
              <a:gd name="T30" fmla="*/ 196489 w 545"/>
              <a:gd name="T31" fmla="*/ 52780 h 619"/>
              <a:gd name="T32" fmla="*/ 63931 w 545"/>
              <a:gd name="T33" fmla="*/ 26569 h 619"/>
              <a:gd name="T34" fmla="*/ 79824 w 545"/>
              <a:gd name="T35" fmla="*/ 26569 h 619"/>
              <a:gd name="T36" fmla="*/ 117026 w 545"/>
              <a:gd name="T37" fmla="*/ 26569 h 619"/>
              <a:gd name="T38" fmla="*/ 132919 w 545"/>
              <a:gd name="T39" fmla="*/ 52780 h 619"/>
              <a:gd name="T40" fmla="*/ 63931 w 545"/>
              <a:gd name="T41" fmla="*/ 26569 h 619"/>
              <a:gd name="T42" fmla="*/ 180596 w 545"/>
              <a:gd name="T43" fmla="*/ 195681 h 619"/>
              <a:gd name="T44" fmla="*/ 26367 w 545"/>
              <a:gd name="T45" fmla="*/ 211479 h 619"/>
              <a:gd name="T46" fmla="*/ 10475 w 545"/>
              <a:gd name="T47" fmla="*/ 52780 h 619"/>
              <a:gd name="T48" fmla="*/ 47677 w 545"/>
              <a:gd name="T49" fmla="*/ 42368 h 619"/>
              <a:gd name="T50" fmla="*/ 148811 w 545"/>
              <a:gd name="T51" fmla="*/ 68937 h 619"/>
              <a:gd name="T52" fmla="*/ 170122 w 545"/>
              <a:gd name="T53" fmla="*/ 42368 h 619"/>
              <a:gd name="T54" fmla="*/ 180596 w 545"/>
              <a:gd name="T55" fmla="*/ 195681 h 619"/>
              <a:gd name="T56" fmla="*/ 148811 w 545"/>
              <a:gd name="T57" fmla="*/ 95147 h 619"/>
              <a:gd name="T58" fmla="*/ 42621 w 545"/>
              <a:gd name="T59" fmla="*/ 105919 h 619"/>
              <a:gd name="T60" fmla="*/ 148811 w 545"/>
              <a:gd name="T61" fmla="*/ 110945 h 619"/>
              <a:gd name="T62" fmla="*/ 148811 w 545"/>
              <a:gd name="T63" fmla="*/ 95147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pt-PT"/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5F20EC2A-0A12-4648-B706-002BD8617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822921"/>
              </p:ext>
            </p:extLst>
          </p:nvPr>
        </p:nvGraphicFramePr>
        <p:xfrm>
          <a:off x="1290097" y="3232150"/>
          <a:ext cx="327307" cy="36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orelDRAW" r:id="rId3" imgW="923932" imgH="1036461" progId="CorelDraw.Graphic.18">
                  <p:embed/>
                </p:oleObj>
              </mc:Choice>
              <mc:Fallback>
                <p:oleObj name="CorelDRAW" r:id="rId3" imgW="923932" imgH="1036461" progId="CorelDraw.Graphic.18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5F20EC2A-0A12-4648-B706-002BD8617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097" y="3232150"/>
                        <a:ext cx="327307" cy="367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eta: Pentágono 45">
            <a:extLst>
              <a:ext uri="{FF2B5EF4-FFF2-40B4-BE49-F238E27FC236}">
                <a16:creationId xmlns:a16="http://schemas.microsoft.com/office/drawing/2014/main" id="{C396FA05-2136-4DCE-A845-ECD2FF938A14}"/>
              </a:ext>
            </a:extLst>
          </p:cNvPr>
          <p:cNvSpPr/>
          <p:nvPr/>
        </p:nvSpPr>
        <p:spPr>
          <a:xfrm>
            <a:off x="5682521" y="2359834"/>
            <a:ext cx="4907379" cy="366087"/>
          </a:xfrm>
          <a:prstGeom prst="homePlate">
            <a:avLst/>
          </a:prstGeom>
          <a:solidFill>
            <a:srgbClr val="4D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bject 19"/>
          <p:cNvSpPr txBox="1"/>
          <p:nvPr/>
        </p:nvSpPr>
        <p:spPr>
          <a:xfrm>
            <a:off x="5682521" y="2428308"/>
            <a:ext cx="490737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P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53F11EE8-B090-47B5-B154-787095504CEA}"/>
              </a:ext>
            </a:extLst>
          </p:cNvPr>
          <p:cNvSpPr txBox="1"/>
          <p:nvPr/>
        </p:nvSpPr>
        <p:spPr>
          <a:xfrm>
            <a:off x="7215070" y="3090498"/>
            <a:ext cx="2901779" cy="1099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20 dias úteis após o início de vigência de todos os contratos apoiados </a:t>
            </a:r>
          </a:p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endParaRPr lang="pt-PT" sz="1200" b="1" dirty="0">
              <a:solidFill>
                <a:srgbClr val="292C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98CB38D-8A3C-402C-8830-3BE678621E91}"/>
              </a:ext>
            </a:extLst>
          </p:cNvPr>
          <p:cNvSpPr/>
          <p:nvPr/>
        </p:nvSpPr>
        <p:spPr>
          <a:xfrm rot="2734385">
            <a:off x="1204464" y="4051009"/>
            <a:ext cx="508814" cy="5088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292C3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AFAC871-A6FA-4A24-80E8-D3F3ECAA15D3}"/>
              </a:ext>
            </a:extLst>
          </p:cNvPr>
          <p:cNvSpPr/>
          <p:nvPr/>
        </p:nvSpPr>
        <p:spPr>
          <a:xfrm rot="2734385">
            <a:off x="6390047" y="4016538"/>
            <a:ext cx="508814" cy="5088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292C39"/>
              </a:solidFill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53F11EE8-B090-47B5-B154-787095504CEA}"/>
              </a:ext>
            </a:extLst>
          </p:cNvPr>
          <p:cNvSpPr txBox="1"/>
          <p:nvPr/>
        </p:nvSpPr>
        <p:spPr>
          <a:xfrm>
            <a:off x="2249901" y="4138400"/>
            <a:ext cx="249618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2ª prestação: 20%</a:t>
            </a:r>
          </a:p>
        </p:txBody>
      </p:sp>
      <p:sp>
        <p:nvSpPr>
          <p:cNvPr id="26" name="Freeform 214">
            <a:extLst>
              <a:ext uri="{FF2B5EF4-FFF2-40B4-BE49-F238E27FC236}">
                <a16:creationId xmlns:a16="http://schemas.microsoft.com/office/drawing/2014/main" id="{7D2C44BB-E56D-4D5D-B183-E954EB83A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534" y="4093640"/>
            <a:ext cx="297840" cy="336286"/>
          </a:xfrm>
          <a:custGeom>
            <a:avLst/>
            <a:gdLst>
              <a:gd name="T0" fmla="*/ 148811 w 545"/>
              <a:gd name="T1" fmla="*/ 132129 h 619"/>
              <a:gd name="T2" fmla="*/ 42621 w 545"/>
              <a:gd name="T3" fmla="*/ 137515 h 619"/>
              <a:gd name="T4" fmla="*/ 148811 w 545"/>
              <a:gd name="T5" fmla="*/ 147927 h 619"/>
              <a:gd name="T6" fmla="*/ 148811 w 545"/>
              <a:gd name="T7" fmla="*/ 132129 h 619"/>
              <a:gd name="T8" fmla="*/ 148811 w 545"/>
              <a:gd name="T9" fmla="*/ 169111 h 619"/>
              <a:gd name="T10" fmla="*/ 42621 w 545"/>
              <a:gd name="T11" fmla="*/ 174497 h 619"/>
              <a:gd name="T12" fmla="*/ 148811 w 545"/>
              <a:gd name="T13" fmla="*/ 179882 h 619"/>
              <a:gd name="T14" fmla="*/ 148811 w 545"/>
              <a:gd name="T15" fmla="*/ 169111 h 619"/>
              <a:gd name="T16" fmla="*/ 170122 w 545"/>
              <a:gd name="T17" fmla="*/ 26569 h 619"/>
              <a:gd name="T18" fmla="*/ 148811 w 545"/>
              <a:gd name="T19" fmla="*/ 10412 h 619"/>
              <a:gd name="T20" fmla="*/ 95716 w 545"/>
              <a:gd name="T21" fmla="*/ 0 h 619"/>
              <a:gd name="T22" fmla="*/ 47677 w 545"/>
              <a:gd name="T23" fmla="*/ 10412 h 619"/>
              <a:gd name="T24" fmla="*/ 26367 w 545"/>
              <a:gd name="T25" fmla="*/ 26569 h 619"/>
              <a:gd name="T26" fmla="*/ 0 w 545"/>
              <a:gd name="T27" fmla="*/ 195681 h 619"/>
              <a:gd name="T28" fmla="*/ 170122 w 545"/>
              <a:gd name="T29" fmla="*/ 221891 h 619"/>
              <a:gd name="T30" fmla="*/ 196489 w 545"/>
              <a:gd name="T31" fmla="*/ 52780 h 619"/>
              <a:gd name="T32" fmla="*/ 63931 w 545"/>
              <a:gd name="T33" fmla="*/ 26569 h 619"/>
              <a:gd name="T34" fmla="*/ 79824 w 545"/>
              <a:gd name="T35" fmla="*/ 26569 h 619"/>
              <a:gd name="T36" fmla="*/ 117026 w 545"/>
              <a:gd name="T37" fmla="*/ 26569 h 619"/>
              <a:gd name="T38" fmla="*/ 132919 w 545"/>
              <a:gd name="T39" fmla="*/ 52780 h 619"/>
              <a:gd name="T40" fmla="*/ 63931 w 545"/>
              <a:gd name="T41" fmla="*/ 26569 h 619"/>
              <a:gd name="T42" fmla="*/ 180596 w 545"/>
              <a:gd name="T43" fmla="*/ 195681 h 619"/>
              <a:gd name="T44" fmla="*/ 26367 w 545"/>
              <a:gd name="T45" fmla="*/ 211479 h 619"/>
              <a:gd name="T46" fmla="*/ 10475 w 545"/>
              <a:gd name="T47" fmla="*/ 52780 h 619"/>
              <a:gd name="T48" fmla="*/ 47677 w 545"/>
              <a:gd name="T49" fmla="*/ 42368 h 619"/>
              <a:gd name="T50" fmla="*/ 148811 w 545"/>
              <a:gd name="T51" fmla="*/ 68937 h 619"/>
              <a:gd name="T52" fmla="*/ 170122 w 545"/>
              <a:gd name="T53" fmla="*/ 42368 h 619"/>
              <a:gd name="T54" fmla="*/ 180596 w 545"/>
              <a:gd name="T55" fmla="*/ 195681 h 619"/>
              <a:gd name="T56" fmla="*/ 148811 w 545"/>
              <a:gd name="T57" fmla="*/ 95147 h 619"/>
              <a:gd name="T58" fmla="*/ 42621 w 545"/>
              <a:gd name="T59" fmla="*/ 105919 h 619"/>
              <a:gd name="T60" fmla="*/ 148811 w 545"/>
              <a:gd name="T61" fmla="*/ 110945 h 619"/>
              <a:gd name="T62" fmla="*/ 148811 w 545"/>
              <a:gd name="T63" fmla="*/ 95147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pt-PT"/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5F20EC2A-0A12-4648-B706-002BD8617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481051"/>
              </p:ext>
            </p:extLst>
          </p:nvPr>
        </p:nvGraphicFramePr>
        <p:xfrm>
          <a:off x="1290097" y="4093031"/>
          <a:ext cx="327307" cy="36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orelDRAW" r:id="rId3" imgW="923932" imgH="1036461" progId="CorelDraw.Graphic.18">
                  <p:embed/>
                </p:oleObj>
              </mc:Choice>
              <mc:Fallback>
                <p:oleObj name="CorelDRAW" r:id="rId3" imgW="923932" imgH="1036461" progId="CorelDraw.Graphic.18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5F20EC2A-0A12-4648-B706-002BD8617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097" y="4093031"/>
                        <a:ext cx="327307" cy="367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bject 23">
            <a:extLst>
              <a:ext uri="{FF2B5EF4-FFF2-40B4-BE49-F238E27FC236}">
                <a16:creationId xmlns:a16="http://schemas.microsoft.com/office/drawing/2014/main" id="{53F11EE8-B090-47B5-B154-787095504CEA}"/>
              </a:ext>
            </a:extLst>
          </p:cNvPr>
          <p:cNvSpPr txBox="1"/>
          <p:nvPr/>
        </p:nvSpPr>
        <p:spPr>
          <a:xfrm>
            <a:off x="7509039" y="4004622"/>
            <a:ext cx="2396962" cy="532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13.º mês de vigência do último contrato iniciado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498CB38D-8A3C-402C-8830-3BE678621E91}"/>
              </a:ext>
            </a:extLst>
          </p:cNvPr>
          <p:cNvSpPr/>
          <p:nvPr/>
        </p:nvSpPr>
        <p:spPr>
          <a:xfrm rot="2734385">
            <a:off x="1204464" y="4912802"/>
            <a:ext cx="508814" cy="508814"/>
          </a:xfrm>
          <a:prstGeom prst="rect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292C39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BAFAC871-A6FA-4A24-80E8-D3F3ECAA15D3}"/>
              </a:ext>
            </a:extLst>
          </p:cNvPr>
          <p:cNvSpPr/>
          <p:nvPr/>
        </p:nvSpPr>
        <p:spPr>
          <a:xfrm rot="2734385">
            <a:off x="6390047" y="4862762"/>
            <a:ext cx="508814" cy="508814"/>
          </a:xfrm>
          <a:prstGeom prst="rect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292C39"/>
              </a:solidFill>
            </a:endParaRPr>
          </a:p>
        </p:txBody>
      </p:sp>
      <p:sp>
        <p:nvSpPr>
          <p:cNvPr id="41" name="object 23">
            <a:extLst>
              <a:ext uri="{FF2B5EF4-FFF2-40B4-BE49-F238E27FC236}">
                <a16:creationId xmlns:a16="http://schemas.microsoft.com/office/drawing/2014/main" id="{53F11EE8-B090-47B5-B154-787095504CEA}"/>
              </a:ext>
            </a:extLst>
          </p:cNvPr>
          <p:cNvSpPr txBox="1"/>
          <p:nvPr/>
        </p:nvSpPr>
        <p:spPr>
          <a:xfrm>
            <a:off x="2249901" y="5000193"/>
            <a:ext cx="249618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3ª prestação: 20%</a:t>
            </a:r>
          </a:p>
        </p:txBody>
      </p:sp>
      <p:sp>
        <p:nvSpPr>
          <p:cNvPr id="42" name="Freeform 214">
            <a:extLst>
              <a:ext uri="{FF2B5EF4-FFF2-40B4-BE49-F238E27FC236}">
                <a16:creationId xmlns:a16="http://schemas.microsoft.com/office/drawing/2014/main" id="{7D2C44BB-E56D-4D5D-B183-E954EB83A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534" y="4939864"/>
            <a:ext cx="297840" cy="336286"/>
          </a:xfrm>
          <a:custGeom>
            <a:avLst/>
            <a:gdLst>
              <a:gd name="T0" fmla="*/ 148811 w 545"/>
              <a:gd name="T1" fmla="*/ 132129 h 619"/>
              <a:gd name="T2" fmla="*/ 42621 w 545"/>
              <a:gd name="T3" fmla="*/ 137515 h 619"/>
              <a:gd name="T4" fmla="*/ 148811 w 545"/>
              <a:gd name="T5" fmla="*/ 147927 h 619"/>
              <a:gd name="T6" fmla="*/ 148811 w 545"/>
              <a:gd name="T7" fmla="*/ 132129 h 619"/>
              <a:gd name="T8" fmla="*/ 148811 w 545"/>
              <a:gd name="T9" fmla="*/ 169111 h 619"/>
              <a:gd name="T10" fmla="*/ 42621 w 545"/>
              <a:gd name="T11" fmla="*/ 174497 h 619"/>
              <a:gd name="T12" fmla="*/ 148811 w 545"/>
              <a:gd name="T13" fmla="*/ 179882 h 619"/>
              <a:gd name="T14" fmla="*/ 148811 w 545"/>
              <a:gd name="T15" fmla="*/ 169111 h 619"/>
              <a:gd name="T16" fmla="*/ 170122 w 545"/>
              <a:gd name="T17" fmla="*/ 26569 h 619"/>
              <a:gd name="T18" fmla="*/ 148811 w 545"/>
              <a:gd name="T19" fmla="*/ 10412 h 619"/>
              <a:gd name="T20" fmla="*/ 95716 w 545"/>
              <a:gd name="T21" fmla="*/ 0 h 619"/>
              <a:gd name="T22" fmla="*/ 47677 w 545"/>
              <a:gd name="T23" fmla="*/ 10412 h 619"/>
              <a:gd name="T24" fmla="*/ 26367 w 545"/>
              <a:gd name="T25" fmla="*/ 26569 h 619"/>
              <a:gd name="T26" fmla="*/ 0 w 545"/>
              <a:gd name="T27" fmla="*/ 195681 h 619"/>
              <a:gd name="T28" fmla="*/ 170122 w 545"/>
              <a:gd name="T29" fmla="*/ 221891 h 619"/>
              <a:gd name="T30" fmla="*/ 196489 w 545"/>
              <a:gd name="T31" fmla="*/ 52780 h 619"/>
              <a:gd name="T32" fmla="*/ 63931 w 545"/>
              <a:gd name="T33" fmla="*/ 26569 h 619"/>
              <a:gd name="T34" fmla="*/ 79824 w 545"/>
              <a:gd name="T35" fmla="*/ 26569 h 619"/>
              <a:gd name="T36" fmla="*/ 117026 w 545"/>
              <a:gd name="T37" fmla="*/ 26569 h 619"/>
              <a:gd name="T38" fmla="*/ 132919 w 545"/>
              <a:gd name="T39" fmla="*/ 52780 h 619"/>
              <a:gd name="T40" fmla="*/ 63931 w 545"/>
              <a:gd name="T41" fmla="*/ 26569 h 619"/>
              <a:gd name="T42" fmla="*/ 180596 w 545"/>
              <a:gd name="T43" fmla="*/ 195681 h 619"/>
              <a:gd name="T44" fmla="*/ 26367 w 545"/>
              <a:gd name="T45" fmla="*/ 211479 h 619"/>
              <a:gd name="T46" fmla="*/ 10475 w 545"/>
              <a:gd name="T47" fmla="*/ 52780 h 619"/>
              <a:gd name="T48" fmla="*/ 47677 w 545"/>
              <a:gd name="T49" fmla="*/ 42368 h 619"/>
              <a:gd name="T50" fmla="*/ 148811 w 545"/>
              <a:gd name="T51" fmla="*/ 68937 h 619"/>
              <a:gd name="T52" fmla="*/ 170122 w 545"/>
              <a:gd name="T53" fmla="*/ 42368 h 619"/>
              <a:gd name="T54" fmla="*/ 180596 w 545"/>
              <a:gd name="T55" fmla="*/ 195681 h 619"/>
              <a:gd name="T56" fmla="*/ 148811 w 545"/>
              <a:gd name="T57" fmla="*/ 95147 h 619"/>
              <a:gd name="T58" fmla="*/ 42621 w 545"/>
              <a:gd name="T59" fmla="*/ 105919 h 619"/>
              <a:gd name="T60" fmla="*/ 148811 w 545"/>
              <a:gd name="T61" fmla="*/ 110945 h 619"/>
              <a:gd name="T62" fmla="*/ 148811 w 545"/>
              <a:gd name="T63" fmla="*/ 95147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pt-PT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5F20EC2A-0A12-4648-B706-002BD8617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129115"/>
              </p:ext>
            </p:extLst>
          </p:nvPr>
        </p:nvGraphicFramePr>
        <p:xfrm>
          <a:off x="1290097" y="4954824"/>
          <a:ext cx="327307" cy="36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orelDRAW" r:id="rId3" imgW="923932" imgH="1036461" progId="CorelDraw.Graphic.18">
                  <p:embed/>
                </p:oleObj>
              </mc:Choice>
              <mc:Fallback>
                <p:oleObj name="CorelDRAW" r:id="rId3" imgW="923932" imgH="1036461" progId="CorelDraw.Graphic.18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5F20EC2A-0A12-4648-B706-002BD8617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097" y="4954824"/>
                        <a:ext cx="327307" cy="367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bject 23">
            <a:extLst>
              <a:ext uri="{FF2B5EF4-FFF2-40B4-BE49-F238E27FC236}">
                <a16:creationId xmlns:a16="http://schemas.microsoft.com/office/drawing/2014/main" id="{53F11EE8-B090-47B5-B154-787095504CEA}"/>
              </a:ext>
            </a:extLst>
          </p:cNvPr>
          <p:cNvSpPr txBox="1"/>
          <p:nvPr/>
        </p:nvSpPr>
        <p:spPr>
          <a:xfrm>
            <a:off x="7509039" y="4840895"/>
            <a:ext cx="2396962" cy="532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lang="pt-PT" sz="1200" b="1" dirty="0">
                <a:solidFill>
                  <a:srgbClr val="29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 no 25.º mês de vigência do último contrato iniciado</a:t>
            </a:r>
          </a:p>
        </p:txBody>
      </p:sp>
    </p:spTree>
    <p:extLst>
      <p:ext uri="{BB962C8B-B14F-4D97-AF65-F5344CB8AC3E}">
        <p14:creationId xmlns:p14="http://schemas.microsoft.com/office/powerpoint/2010/main" val="209867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993-0EF0-43C8-945A-284D20A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2"/>
                </a:solidFill>
              </a:rPr>
              <a:t>Compromisso Emprego Sustentável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C4C7C87-F697-4E64-BB82-4A6975B97107}"/>
              </a:ext>
            </a:extLst>
          </p:cNvPr>
          <p:cNvSpPr txBox="1">
            <a:spLocks/>
          </p:cNvSpPr>
          <p:nvPr/>
        </p:nvSpPr>
        <p:spPr>
          <a:xfrm>
            <a:off x="642520" y="1411544"/>
            <a:ext cx="7066380" cy="26827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pt-PT"/>
            </a:defPPr>
            <a:lvl1pPr indent="0" defTabSz="914127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PT" sz="1600" b="1" spc="100" dirty="0">
                <a:solidFill>
                  <a:srgbClr val="C00000"/>
                </a:solidFill>
              </a:rPr>
              <a:t>PRAZOS</a:t>
            </a:r>
            <a:r>
              <a:rPr lang="pt-PT" sz="1600" b="1" dirty="0">
                <a:solidFill>
                  <a:srgbClr val="C00000"/>
                </a:solidFill>
              </a:rPr>
              <a:t> </a:t>
            </a:r>
            <a:r>
              <a:rPr lang="pt-PT" sz="1600" b="1" dirty="0"/>
              <a:t>-</a:t>
            </a:r>
            <a:r>
              <a:rPr lang="pt-PT" sz="1600" b="1" dirty="0">
                <a:solidFill>
                  <a:srgbClr val="C00000"/>
                </a:solidFill>
              </a:rPr>
              <a:t> </a:t>
            </a:r>
            <a:r>
              <a:rPr lang="pt-PT" sz="1600" b="1" dirty="0"/>
              <a:t>Candidatura à medida contrato-emprego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AC63F-5838-45D5-8CC4-248F850A0892}"/>
              </a:ext>
            </a:extLst>
          </p:cNvPr>
          <p:cNvCxnSpPr/>
          <p:nvPr/>
        </p:nvCxnSpPr>
        <p:spPr>
          <a:xfrm>
            <a:off x="642521" y="1697498"/>
            <a:ext cx="10080000" cy="0"/>
          </a:xfrm>
          <a:prstGeom prst="line">
            <a:avLst/>
          </a:prstGeom>
          <a:ln w="6350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10">
            <a:extLst>
              <a:ext uri="{FF2B5EF4-FFF2-40B4-BE49-F238E27FC236}">
                <a16:creationId xmlns:a16="http://schemas.microsoft.com/office/drawing/2014/main" id="{F23ACB6E-8DB2-403C-860B-193B702FF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974" y="3433346"/>
            <a:ext cx="1308652" cy="1293742"/>
          </a:xfrm>
          <a:prstGeom prst="rect">
            <a:avLst/>
          </a:prstGeom>
        </p:spPr>
      </p:pic>
      <p:sp>
        <p:nvSpPr>
          <p:cNvPr id="15" name="object 19"/>
          <p:cNvSpPr txBox="1"/>
          <p:nvPr/>
        </p:nvSpPr>
        <p:spPr>
          <a:xfrm>
            <a:off x="2388626" y="4134451"/>
            <a:ext cx="3987799" cy="257369"/>
          </a:xfrm>
          <a:prstGeom prst="rect">
            <a:avLst/>
          </a:prstGeom>
          <a:solidFill>
            <a:srgbClr val="B31C27"/>
          </a:solidFill>
        </p:spPr>
        <p:txBody>
          <a:bodyPr vert="horz" wrap="square" lIns="0" tIns="36000" rIns="0" bIns="36000" rtlCol="0" anchor="ctr">
            <a:spAutoFit/>
          </a:bodyPr>
          <a:lstStyle/>
          <a:p>
            <a:pPr lvl="0" algn="ctr" defTabSz="1219170">
              <a:defRPr/>
            </a:pPr>
            <a:r>
              <a:rPr lang="pt-PT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Brevemente anunciado</a:t>
            </a:r>
          </a:p>
        </p:txBody>
      </p:sp>
      <p:sp>
        <p:nvSpPr>
          <p:cNvPr id="14" name="object 19"/>
          <p:cNvSpPr txBox="1"/>
          <p:nvPr/>
        </p:nvSpPr>
        <p:spPr>
          <a:xfrm>
            <a:off x="2780862" y="3533721"/>
            <a:ext cx="3455276" cy="349702"/>
          </a:xfrm>
          <a:prstGeom prst="rect">
            <a:avLst/>
          </a:prstGeom>
          <a:solidFill>
            <a:srgbClr val="4D5A72"/>
          </a:solidFill>
        </p:spPr>
        <p:txBody>
          <a:bodyPr vert="horz" wrap="square" lIns="0" tIns="36000" rIns="0" bIns="36000" rtlCol="0" anchor="ctr">
            <a:spAutoFit/>
          </a:bodyPr>
          <a:lstStyle/>
          <a:p>
            <a:pPr lvl="0" algn="ctr" defTabSz="1219170">
              <a:defRPr/>
            </a:pPr>
            <a:r>
              <a:rPr lang="pt-PT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PT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551B17D-34AB-4D69-8105-A09363F19D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>
          <a:xfrm>
            <a:off x="7439272" y="1905674"/>
            <a:ext cx="2495056" cy="456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8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italiza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B21E28"/>
      </a:accent1>
      <a:accent2>
        <a:srgbClr val="1D1F29"/>
      </a:accent2>
      <a:accent3>
        <a:srgbClr val="E3E3E3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">
  <a:themeElements>
    <a:clrScheme name="Capitaliza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B21E28"/>
      </a:accent1>
      <a:accent2>
        <a:srgbClr val="1D1F29"/>
      </a:accent2>
      <a:accent3>
        <a:srgbClr val="E3E3E3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paradores">
  <a:themeElements>
    <a:clrScheme name="Capitaliza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B21E28"/>
      </a:accent1>
      <a:accent2>
        <a:srgbClr val="1D1F29"/>
      </a:accent2>
      <a:accent3>
        <a:srgbClr val="E3E3E3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971</Words>
  <Application>Microsoft Office PowerPoint</Application>
  <PresentationFormat>Ecrã Panorâmico</PresentationFormat>
  <Paragraphs>91</Paragraphs>
  <Slides>10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Main</vt:lpstr>
      <vt:lpstr>Separadores</vt:lpstr>
      <vt:lpstr>CorelDRAW</vt:lpstr>
      <vt:lpstr>Apoios à Contratação</vt:lpstr>
      <vt:lpstr>Compromisso Emprego Sustentável</vt:lpstr>
      <vt:lpstr>Compromisso Emprego Sustentável</vt:lpstr>
      <vt:lpstr>Compromisso Emprego Sustentável</vt:lpstr>
      <vt:lpstr>Compromisso Emprego Sustentável</vt:lpstr>
      <vt:lpstr>Compromisso Emprego Sustentável</vt:lpstr>
      <vt:lpstr>Compromisso Emprego Sustentável</vt:lpstr>
      <vt:lpstr>Compromisso Emprego Sustentável</vt:lpstr>
      <vt:lpstr>Compromisso Emprego Sustentável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Capitalizar</dc:title>
  <dc:creator>Mota, Rui</dc:creator>
  <cp:lastModifiedBy>Vitor Mendes</cp:lastModifiedBy>
  <cp:revision>130</cp:revision>
  <dcterms:created xsi:type="dcterms:W3CDTF">2020-11-12T13:38:06Z</dcterms:created>
  <dcterms:modified xsi:type="dcterms:W3CDTF">2022-01-31T10:35:23Z</dcterms:modified>
</cp:coreProperties>
</file>